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67" r:id="rId3"/>
    <p:sldId id="274" r:id="rId4"/>
    <p:sldId id="263" r:id="rId5"/>
    <p:sldId id="270" r:id="rId6"/>
    <p:sldId id="275" r:id="rId7"/>
    <p:sldId id="257" r:id="rId8"/>
    <p:sldId id="294" r:id="rId9"/>
    <p:sldId id="289" r:id="rId10"/>
    <p:sldId id="291" r:id="rId11"/>
    <p:sldId id="278" r:id="rId12"/>
    <p:sldId id="295" r:id="rId13"/>
    <p:sldId id="296" r:id="rId14"/>
    <p:sldId id="284" r:id="rId15"/>
    <p:sldId id="285" r:id="rId16"/>
    <p:sldId id="286" r:id="rId17"/>
    <p:sldId id="280" r:id="rId18"/>
    <p:sldId id="281" r:id="rId19"/>
    <p:sldId id="282" r:id="rId20"/>
    <p:sldId id="276" r:id="rId21"/>
    <p:sldId id="258" r:id="rId22"/>
    <p:sldId id="273" r:id="rId23"/>
    <p:sldId id="261" r:id="rId24"/>
    <p:sldId id="292" r:id="rId25"/>
    <p:sldId id="297" r:id="rId2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0E22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1" autoAdjust="0"/>
    <p:restoredTop sz="94660"/>
  </p:normalViewPr>
  <p:slideViewPr>
    <p:cSldViewPr>
      <p:cViewPr varScale="1">
        <p:scale>
          <a:sx n="70" d="100"/>
          <a:sy n="70" d="100"/>
        </p:scale>
        <p:origin x="-11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7F292-7D53-47EC-B0E1-787673183BED}" type="datetimeFigureOut">
              <a:rPr lang="hr-HR" smtClean="0"/>
              <a:pPr/>
              <a:t>20.3.2017</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EEC2F6-843C-4BED-9889-BF6A88AE2789}"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E2B3FD6-739C-4137-AE85-A8930509F5D4}" type="slidenum">
              <a:rPr lang="hr-HR" smtClean="0"/>
              <a:pPr/>
              <a:t>2</a:t>
            </a:fld>
            <a:endParaRPr lang="hr-HR"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hr-H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77524869-C466-46CC-B81A-98286C53501D}" type="slidenum">
              <a:rPr lang="hr-HR" smtClean="0"/>
              <a:pPr/>
              <a:t>5</a:t>
            </a:fld>
            <a:endParaRPr lang="hr-HR"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hr-H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A48FDB0-BB40-49CD-B5F8-8E04C07E2A39}" type="slidenum">
              <a:rPr lang="hr-HR" smtClean="0"/>
              <a:pPr/>
              <a:t>11</a:t>
            </a:fld>
            <a:endParaRPr lang="hr-HR"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hr-H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00070B4-E467-41D8-ABDF-61B7F982F1E9}" type="slidenum">
              <a:rPr lang="hr-HR" smtClean="0"/>
              <a:pPr/>
              <a:t>17</a:t>
            </a:fld>
            <a:endParaRPr lang="hr-HR"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hr-H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E4CFF08-BE5E-4DA8-A0C5-AD2C03A2F2B5}" type="datetimeFigureOut">
              <a:rPr lang="hr-HR" smtClean="0"/>
              <a:pPr/>
              <a:t>20.3.2017</a:t>
            </a:fld>
            <a:endParaRPr lang="hr-HR"/>
          </a:p>
        </p:txBody>
      </p:sp>
      <p:sp>
        <p:nvSpPr>
          <p:cNvPr id="17" name="Footer Placeholder 16"/>
          <p:cNvSpPr>
            <a:spLocks noGrp="1"/>
          </p:cNvSpPr>
          <p:nvPr>
            <p:ph type="ftr" sz="quarter" idx="11"/>
          </p:nvPr>
        </p:nvSpPr>
        <p:spPr>
          <a:xfrm>
            <a:off x="2898648" y="6355080"/>
            <a:ext cx="3474720" cy="365760"/>
          </a:xfrm>
        </p:spPr>
        <p:txBody>
          <a:bodyPr/>
          <a:lstStyle/>
          <a:p>
            <a:endParaRPr lang="hr-HR"/>
          </a:p>
        </p:txBody>
      </p:sp>
      <p:sp>
        <p:nvSpPr>
          <p:cNvPr id="29" name="Slide Number Placeholder 28"/>
          <p:cNvSpPr>
            <a:spLocks noGrp="1"/>
          </p:cNvSpPr>
          <p:nvPr>
            <p:ph type="sldNum" sz="quarter" idx="12"/>
          </p:nvPr>
        </p:nvSpPr>
        <p:spPr>
          <a:xfrm>
            <a:off x="1216152" y="6355080"/>
            <a:ext cx="1219200" cy="365760"/>
          </a:xfrm>
        </p:spPr>
        <p:txBody>
          <a:bodyPr/>
          <a:lstStyle/>
          <a:p>
            <a:fld id="{210E6F6C-18BA-4F4E-AE7B-340B564ED460}" type="slidenum">
              <a:rPr lang="hr-HR" smtClean="0"/>
              <a:pPr/>
              <a:t>‹#›</a:t>
            </a:fld>
            <a:endParaRPr lang="hr-H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4CFF08-BE5E-4DA8-A0C5-AD2C03A2F2B5}" type="datetimeFigureOut">
              <a:rPr lang="hr-HR" smtClean="0"/>
              <a:pPr/>
              <a:t>20.3.2017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10E6F6C-18BA-4F4E-AE7B-340B564ED46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4CFF08-BE5E-4DA8-A0C5-AD2C03A2F2B5}" type="datetimeFigureOut">
              <a:rPr lang="hr-HR" smtClean="0"/>
              <a:pPr/>
              <a:t>20.3.2017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10E6F6C-18BA-4F4E-AE7B-340B564ED460}" type="slidenum">
              <a:rPr lang="hr-HR" smtClean="0"/>
              <a:pPr/>
              <a:t>‹#›</a:t>
            </a:fld>
            <a:endParaRPr lang="hr-H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E4CFF08-BE5E-4DA8-A0C5-AD2C03A2F2B5}" type="datetimeFigureOut">
              <a:rPr lang="hr-HR" smtClean="0"/>
              <a:pPr/>
              <a:t>20.3.2017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10E6F6C-18BA-4F4E-AE7B-340B564ED460}" type="slidenum">
              <a:rPr lang="hr-HR" smtClean="0"/>
              <a:pPr/>
              <a:t>‹#›</a:t>
            </a:fld>
            <a:endParaRPr lang="hr-H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E4CFF08-BE5E-4DA8-A0C5-AD2C03A2F2B5}" type="datetimeFigureOut">
              <a:rPr lang="hr-HR" smtClean="0"/>
              <a:pPr/>
              <a:t>20.3.2017</a:t>
            </a:fld>
            <a:endParaRPr lang="hr-HR"/>
          </a:p>
        </p:txBody>
      </p:sp>
      <p:sp>
        <p:nvSpPr>
          <p:cNvPr id="5" name="Footer Placeholder 4"/>
          <p:cNvSpPr>
            <a:spLocks noGrp="1"/>
          </p:cNvSpPr>
          <p:nvPr>
            <p:ph type="ftr" sz="quarter" idx="11"/>
          </p:nvPr>
        </p:nvSpPr>
        <p:spPr>
          <a:xfrm>
            <a:off x="2898648" y="6355080"/>
            <a:ext cx="3474720" cy="365760"/>
          </a:xfrm>
        </p:spPr>
        <p:txBody>
          <a:bodyPr/>
          <a:lstStyle/>
          <a:p>
            <a:endParaRPr lang="hr-HR"/>
          </a:p>
        </p:txBody>
      </p:sp>
      <p:sp>
        <p:nvSpPr>
          <p:cNvPr id="6" name="Slide Number Placeholder 5"/>
          <p:cNvSpPr>
            <a:spLocks noGrp="1"/>
          </p:cNvSpPr>
          <p:nvPr>
            <p:ph type="sldNum" sz="quarter" idx="12"/>
          </p:nvPr>
        </p:nvSpPr>
        <p:spPr>
          <a:xfrm>
            <a:off x="1069848" y="6355080"/>
            <a:ext cx="1520952" cy="365760"/>
          </a:xfrm>
        </p:spPr>
        <p:txBody>
          <a:bodyPr/>
          <a:lstStyle/>
          <a:p>
            <a:fld id="{210E6F6C-18BA-4F4E-AE7B-340B564ED460}" type="slidenum">
              <a:rPr lang="hr-HR" smtClean="0"/>
              <a:pPr/>
              <a:t>‹#›</a:t>
            </a:fld>
            <a:endParaRPr lang="hr-H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E4CFF08-BE5E-4DA8-A0C5-AD2C03A2F2B5}" type="datetimeFigureOut">
              <a:rPr lang="hr-HR" smtClean="0"/>
              <a:pPr/>
              <a:t>20.3.2017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10E6F6C-18BA-4F4E-AE7B-340B564ED460}" type="slidenum">
              <a:rPr lang="hr-HR" smtClean="0"/>
              <a:pPr/>
              <a:t>‹#›</a:t>
            </a:fld>
            <a:endParaRPr lang="hr-H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E4CFF08-BE5E-4DA8-A0C5-AD2C03A2F2B5}" type="datetimeFigureOut">
              <a:rPr lang="hr-HR" smtClean="0"/>
              <a:pPr/>
              <a:t>20.3.2017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10E6F6C-18BA-4F4E-AE7B-340B564ED460}" type="slidenum">
              <a:rPr lang="hr-HR" smtClean="0"/>
              <a:pPr/>
              <a:t>‹#›</a:t>
            </a:fld>
            <a:endParaRPr lang="hr-H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4CFF08-BE5E-4DA8-A0C5-AD2C03A2F2B5}" type="datetimeFigureOut">
              <a:rPr lang="hr-HR" smtClean="0"/>
              <a:pPr/>
              <a:t>20.3.2017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10E6F6C-18BA-4F4E-AE7B-340B564ED460}" type="slidenum">
              <a:rPr lang="hr-HR" smtClean="0"/>
              <a:pPr/>
              <a:t>‹#›</a:t>
            </a:fld>
            <a:endParaRPr lang="hr-H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CFF08-BE5E-4DA8-A0C5-AD2C03A2F2B5}" type="datetimeFigureOut">
              <a:rPr lang="hr-HR" smtClean="0"/>
              <a:pPr/>
              <a:t>20.3.2017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10E6F6C-18BA-4F4E-AE7B-340B564ED460}" type="slidenum">
              <a:rPr lang="hr-HR" smtClean="0"/>
              <a:pPr/>
              <a:t>‹#›</a:t>
            </a:fld>
            <a:endParaRPr lang="hr-H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4CFF08-BE5E-4DA8-A0C5-AD2C03A2F2B5}" type="datetimeFigureOut">
              <a:rPr lang="hr-HR" smtClean="0"/>
              <a:pPr/>
              <a:t>20.3.2017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10E6F6C-18BA-4F4E-AE7B-340B564ED460}" type="slidenum">
              <a:rPr lang="hr-HR" smtClean="0"/>
              <a:pPr/>
              <a:t>‹#›</a:t>
            </a:fld>
            <a:endParaRPr lang="hr-H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4CFF08-BE5E-4DA8-A0C5-AD2C03A2F2B5}" type="datetimeFigureOut">
              <a:rPr lang="hr-HR" smtClean="0"/>
              <a:pPr/>
              <a:t>20.3.2017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10E6F6C-18BA-4F4E-AE7B-340B564ED460}" type="slidenum">
              <a:rPr lang="hr-HR" smtClean="0"/>
              <a:pPr/>
              <a:t>‹#›</a:t>
            </a:fld>
            <a:endParaRPr lang="hr-H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E4CFF08-BE5E-4DA8-A0C5-AD2C03A2F2B5}" type="datetimeFigureOut">
              <a:rPr lang="hr-HR" smtClean="0"/>
              <a:pPr/>
              <a:t>20.3.2017</a:t>
            </a:fld>
            <a:endParaRPr lang="hr-H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hr-H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10E6F6C-18BA-4F4E-AE7B-340B564ED460}" type="slidenum">
              <a:rPr lang="hr-HR" smtClean="0"/>
              <a:pPr/>
              <a:t>‹#›</a:t>
            </a:fld>
            <a:endParaRPr lang="hr-H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descr="Slikovni rezultat za communication clipart"/>
          <p:cNvPicPr>
            <a:picLocks noChangeAspect="1" noChangeArrowheads="1"/>
          </p:cNvPicPr>
          <p:nvPr/>
        </p:nvPicPr>
        <p:blipFill>
          <a:blip r:embed="rId2" cstate="print"/>
          <a:srcRect/>
          <a:stretch>
            <a:fillRect/>
          </a:stretch>
        </p:blipFill>
        <p:spPr bwMode="auto">
          <a:xfrm>
            <a:off x="1907704" y="2996952"/>
            <a:ext cx="5076056" cy="1666347"/>
          </a:xfrm>
          <a:prstGeom prst="rect">
            <a:avLst/>
          </a:prstGeom>
          <a:noFill/>
        </p:spPr>
      </p:pic>
      <p:pic>
        <p:nvPicPr>
          <p:cNvPr id="5" name="Picture 4" descr="C:\Documents and Settings\Marin\My Documents\YEE logo,NOVO.jpg"/>
          <p:cNvPicPr/>
          <p:nvPr/>
        </p:nvPicPr>
        <p:blipFill>
          <a:blip r:embed="rId3" cstate="print"/>
          <a:srcRect/>
          <a:stretch>
            <a:fillRect/>
          </a:stretch>
        </p:blipFill>
        <p:spPr bwMode="auto">
          <a:xfrm>
            <a:off x="6876256" y="548680"/>
            <a:ext cx="1564423" cy="1559504"/>
          </a:xfrm>
          <a:prstGeom prst="rect">
            <a:avLst/>
          </a:prstGeom>
          <a:noFill/>
          <a:ln w="9525">
            <a:noFill/>
            <a:miter lim="800000"/>
            <a:headEnd/>
            <a:tailEnd/>
          </a:ln>
        </p:spPr>
      </p:pic>
      <p:sp>
        <p:nvSpPr>
          <p:cNvPr id="6" name="TextBox 5"/>
          <p:cNvSpPr txBox="1"/>
          <p:nvPr/>
        </p:nvSpPr>
        <p:spPr>
          <a:xfrm>
            <a:off x="611560" y="764704"/>
            <a:ext cx="3600400" cy="1323439"/>
          </a:xfrm>
          <a:prstGeom prst="rect">
            <a:avLst/>
          </a:prstGeom>
          <a:noFill/>
        </p:spPr>
        <p:txBody>
          <a:bodyPr wrap="square" rtlCol="0">
            <a:spAutoFit/>
          </a:bodyPr>
          <a:lstStyle/>
          <a:p>
            <a:r>
              <a:rPr lang="hr-HR" sz="2000" dirty="0" smtClean="0">
                <a:latin typeface="Calibri" pitchFamily="34" charset="0"/>
              </a:rPr>
              <a:t>Osnovna škola Bartola Kašića</a:t>
            </a:r>
            <a:br>
              <a:rPr lang="hr-HR" sz="2000" dirty="0" smtClean="0">
                <a:latin typeface="Calibri" pitchFamily="34" charset="0"/>
              </a:rPr>
            </a:br>
            <a:r>
              <a:rPr lang="hr-HR" sz="2000" dirty="0" smtClean="0">
                <a:latin typeface="Calibri" pitchFamily="34" charset="0"/>
              </a:rPr>
              <a:t>Vinkovci</a:t>
            </a:r>
            <a:br>
              <a:rPr lang="hr-HR" sz="2000" dirty="0" smtClean="0">
                <a:latin typeface="Calibri" pitchFamily="34" charset="0"/>
              </a:rPr>
            </a:br>
            <a:r>
              <a:rPr lang="hr-HR" sz="2000" dirty="0" smtClean="0">
                <a:latin typeface="Calibri" pitchFamily="34" charset="0"/>
              </a:rPr>
              <a:t>Erasmus + project 2016-2018</a:t>
            </a:r>
            <a:br>
              <a:rPr lang="hr-HR" sz="2000" dirty="0" smtClean="0">
                <a:latin typeface="Calibri" pitchFamily="34" charset="0"/>
              </a:rPr>
            </a:br>
            <a:r>
              <a:rPr lang="hr-HR" sz="2000" b="1" dirty="0" smtClean="0">
                <a:latin typeface="Calibri" pitchFamily="34" charset="0"/>
              </a:rPr>
              <a:t>Young Enterprising Europeans</a:t>
            </a:r>
            <a:endParaRPr lang="hr-HR" sz="2000" b="1" dirty="0">
              <a:latin typeface="Calibri" pitchFamily="34" charset="0"/>
            </a:endParaRPr>
          </a:p>
        </p:txBody>
      </p:sp>
      <p:sp>
        <p:nvSpPr>
          <p:cNvPr id="8" name="TextBox 7"/>
          <p:cNvSpPr txBox="1"/>
          <p:nvPr/>
        </p:nvSpPr>
        <p:spPr>
          <a:xfrm>
            <a:off x="2051720" y="2492896"/>
            <a:ext cx="4464496" cy="769441"/>
          </a:xfrm>
          <a:prstGeom prst="rect">
            <a:avLst/>
          </a:prstGeom>
          <a:noFill/>
        </p:spPr>
        <p:txBody>
          <a:bodyPr wrap="square" rtlCol="0">
            <a:spAutoFit/>
          </a:bodyPr>
          <a:lstStyle/>
          <a:p>
            <a:r>
              <a:rPr lang="hr-HR" sz="4400" dirty="0" smtClean="0">
                <a:latin typeface="Calibri" pitchFamily="34" charset="0"/>
              </a:rPr>
              <a:t>     Active listening    </a:t>
            </a:r>
            <a:endParaRPr lang="hr-HR" sz="4400" dirty="0">
              <a:latin typeface="Calibri" pitchFamily="34" charset="0"/>
            </a:endParaRPr>
          </a:p>
        </p:txBody>
      </p:sp>
      <p:sp>
        <p:nvSpPr>
          <p:cNvPr id="9" name="TextBox 8"/>
          <p:cNvSpPr txBox="1"/>
          <p:nvPr/>
        </p:nvSpPr>
        <p:spPr>
          <a:xfrm>
            <a:off x="611560" y="5445224"/>
            <a:ext cx="2232248" cy="646331"/>
          </a:xfrm>
          <a:prstGeom prst="rect">
            <a:avLst/>
          </a:prstGeom>
          <a:noFill/>
        </p:spPr>
        <p:txBody>
          <a:bodyPr wrap="square" rtlCol="0">
            <a:spAutoFit/>
          </a:bodyPr>
          <a:lstStyle/>
          <a:p>
            <a:r>
              <a:rPr lang="hr-HR" b="1" dirty="0" smtClean="0">
                <a:latin typeface="Calibri" pitchFamily="34" charset="0"/>
              </a:rPr>
              <a:t>March 2017</a:t>
            </a:r>
            <a:br>
              <a:rPr lang="hr-HR" b="1" dirty="0" smtClean="0">
                <a:latin typeface="Calibri" pitchFamily="34" charset="0"/>
              </a:rPr>
            </a:br>
            <a:r>
              <a:rPr lang="hr-HR" b="1" dirty="0" smtClean="0">
                <a:latin typeface="Calibri" pitchFamily="34" charset="0"/>
              </a:rPr>
              <a:t>Marija Potiha</a:t>
            </a:r>
            <a:endParaRPr lang="hr-HR" b="1" dirty="0">
              <a:latin typeface="Calibri" pitchFamily="34" charset="0"/>
            </a:endParaRPr>
          </a:p>
        </p:txBody>
      </p:sp>
      <p:pic>
        <p:nvPicPr>
          <p:cNvPr id="10" name="Picture 9" descr="C:\Documents and Settings\Marin\My Documents\images logo.png"/>
          <p:cNvPicPr/>
          <p:nvPr/>
        </p:nvPicPr>
        <p:blipFill>
          <a:blip r:embed="rId4" cstate="print"/>
          <a:srcRect/>
          <a:stretch>
            <a:fillRect/>
          </a:stretch>
        </p:blipFill>
        <p:spPr bwMode="auto">
          <a:xfrm>
            <a:off x="4716016" y="5445224"/>
            <a:ext cx="3957784" cy="6834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sz="half" idx="1"/>
          </p:nvPr>
        </p:nvSpPr>
        <p:spPr>
          <a:xfrm>
            <a:off x="323850" y="908050"/>
            <a:ext cx="4392613" cy="5473700"/>
          </a:xfrm>
        </p:spPr>
        <p:txBody>
          <a:bodyPr/>
          <a:lstStyle/>
          <a:p>
            <a:pPr algn="ctr">
              <a:buFont typeface="Wingdings" pitchFamily="2" charset="2"/>
              <a:buNone/>
            </a:pPr>
            <a:r>
              <a:rPr lang="hr-HR" dirty="0"/>
              <a:t>    </a:t>
            </a:r>
            <a:r>
              <a:rPr lang="hr-HR" sz="3600" b="1" dirty="0" smtClean="0">
                <a:solidFill>
                  <a:schemeClr val="tx2"/>
                </a:solidFill>
                <a:latin typeface="Times New Roman" pitchFamily="18" charset="0"/>
              </a:rPr>
              <a:t>LISTENING ISN’T</a:t>
            </a:r>
            <a:endParaRPr lang="hr-HR" sz="3600" b="1" dirty="0">
              <a:solidFill>
                <a:schemeClr val="tx2"/>
              </a:solidFill>
              <a:latin typeface="Times New Roman" pitchFamily="18" charset="0"/>
            </a:endParaRPr>
          </a:p>
          <a:p>
            <a:pPr algn="ctr">
              <a:buFont typeface="Wingdings" pitchFamily="2" charset="2"/>
              <a:buNone/>
            </a:pPr>
            <a:r>
              <a:rPr lang="hr-HR" sz="3600" dirty="0">
                <a:solidFill>
                  <a:schemeClr val="tx2"/>
                </a:solidFill>
                <a:latin typeface="Times New Roman" pitchFamily="18" charset="0"/>
                <a:cs typeface="Times New Roman" pitchFamily="18" charset="0"/>
              </a:rPr>
              <a:t>▼</a:t>
            </a:r>
          </a:p>
          <a:p>
            <a:pPr algn="ctr">
              <a:buFont typeface="Wingdings" pitchFamily="2" charset="2"/>
              <a:buNone/>
            </a:pPr>
            <a:r>
              <a:rPr lang="hr-HR" sz="3600" dirty="0" smtClean="0">
                <a:solidFill>
                  <a:schemeClr val="tx2"/>
                </a:solidFill>
                <a:latin typeface="Times New Roman" pitchFamily="18" charset="0"/>
                <a:cs typeface="Times New Roman" pitchFamily="18" charset="0"/>
              </a:rPr>
              <a:t>►silence</a:t>
            </a:r>
            <a:endParaRPr lang="hr-HR" sz="3600" dirty="0">
              <a:solidFill>
                <a:schemeClr val="tx2"/>
              </a:solidFill>
              <a:latin typeface="Times New Roman" pitchFamily="18" charset="0"/>
            </a:endParaRPr>
          </a:p>
          <a:p>
            <a:pPr>
              <a:buFont typeface="Wingdings" pitchFamily="2" charset="2"/>
              <a:buNone/>
            </a:pPr>
            <a:r>
              <a:rPr lang="hr-HR" sz="3600" dirty="0" smtClean="0">
                <a:solidFill>
                  <a:schemeClr val="tx2"/>
                </a:solidFill>
                <a:latin typeface="Times New Roman" pitchFamily="18" charset="0"/>
                <a:cs typeface="Times New Roman" pitchFamily="18" charset="0"/>
              </a:rPr>
              <a:t>►</a:t>
            </a:r>
            <a:r>
              <a:rPr lang="hr-HR" sz="3600" dirty="0" smtClean="0">
                <a:solidFill>
                  <a:schemeClr val="tx2"/>
                </a:solidFill>
                <a:latin typeface="Times New Roman" pitchFamily="18" charset="0"/>
              </a:rPr>
              <a:t>thinking about what I’m going to ask or answer</a:t>
            </a:r>
            <a:endParaRPr lang="hr-HR" sz="3600" dirty="0">
              <a:solidFill>
                <a:schemeClr val="tx2"/>
              </a:solidFill>
              <a:latin typeface="Times New Roman" pitchFamily="18" charset="0"/>
            </a:endParaRPr>
          </a:p>
        </p:txBody>
      </p:sp>
      <p:sp>
        <p:nvSpPr>
          <p:cNvPr id="30724" name="Rectangle 4"/>
          <p:cNvSpPr>
            <a:spLocks noGrp="1" noChangeArrowheads="1"/>
          </p:cNvSpPr>
          <p:nvPr>
            <p:ph type="body" sz="half" idx="2"/>
          </p:nvPr>
        </p:nvSpPr>
        <p:spPr>
          <a:xfrm>
            <a:off x="4716463" y="981075"/>
            <a:ext cx="4427537" cy="5149850"/>
          </a:xfrm>
          <a:noFill/>
        </p:spPr>
        <p:txBody>
          <a:bodyPr>
            <a:normAutofit/>
          </a:bodyPr>
          <a:lstStyle/>
          <a:p>
            <a:pPr>
              <a:buFont typeface="Wingdings" pitchFamily="2" charset="2"/>
              <a:buNone/>
            </a:pPr>
            <a:r>
              <a:rPr lang="hr-HR" sz="3600" dirty="0">
                <a:solidFill>
                  <a:schemeClr val="tx2"/>
                </a:solidFill>
                <a:latin typeface="Arial" charset="0"/>
              </a:rPr>
              <a:t>     </a:t>
            </a:r>
            <a:r>
              <a:rPr lang="hr-HR" sz="3600" b="1" dirty="0" smtClean="0">
                <a:solidFill>
                  <a:schemeClr val="folHlink"/>
                </a:solidFill>
                <a:latin typeface="Times New Roman" pitchFamily="18" charset="0"/>
              </a:rPr>
              <a:t>LISTENING IS</a:t>
            </a:r>
            <a:endParaRPr lang="hr-HR" sz="3600" b="1" dirty="0">
              <a:solidFill>
                <a:schemeClr val="folHlink"/>
              </a:solidFill>
              <a:latin typeface="Times New Roman" pitchFamily="18" charset="0"/>
            </a:endParaRPr>
          </a:p>
          <a:p>
            <a:pPr>
              <a:buFont typeface="Wingdings" pitchFamily="2" charset="2"/>
              <a:buNone/>
            </a:pPr>
            <a:r>
              <a:rPr lang="hr-HR" sz="3600" dirty="0">
                <a:solidFill>
                  <a:schemeClr val="folHlink"/>
                </a:solidFill>
                <a:latin typeface="Times New Roman" pitchFamily="18" charset="0"/>
                <a:cs typeface="Times New Roman" pitchFamily="18" charset="0"/>
              </a:rPr>
              <a:t>             ▼</a:t>
            </a:r>
          </a:p>
          <a:p>
            <a:pPr>
              <a:buFont typeface="Wingdings" pitchFamily="2" charset="2"/>
              <a:buNone/>
            </a:pPr>
            <a:r>
              <a:rPr lang="hr-HR" sz="3600" dirty="0" smtClean="0">
                <a:solidFill>
                  <a:schemeClr val="folHlink"/>
                </a:solidFill>
                <a:latin typeface="Times New Roman" pitchFamily="18" charset="0"/>
                <a:cs typeface="Times New Roman" pitchFamily="18" charset="0"/>
              </a:rPr>
              <a:t>► actively trying to understand what’s been said</a:t>
            </a:r>
            <a:endParaRPr lang="hr-HR" sz="3600" dirty="0">
              <a:solidFill>
                <a:schemeClr val="folHlink"/>
              </a:solidFill>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trips(downLeft)">
                                      <p:cBhvr>
                                        <p:cTn id="7" dur="500"/>
                                        <p:tgtEl>
                                          <p:spTgt spid="3072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strips(downLeft)">
                                      <p:cBhvr>
                                        <p:cTn id="10" dur="500"/>
                                        <p:tgtEl>
                                          <p:spTgt spid="3072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0724">
                                            <p:txEl>
                                              <p:pRg st="0" end="0"/>
                                            </p:txEl>
                                          </p:spTgt>
                                        </p:tgtEl>
                                        <p:attrNameLst>
                                          <p:attrName>style.visibility</p:attrName>
                                        </p:attrNameLst>
                                      </p:cBhvr>
                                      <p:to>
                                        <p:strVal val="visible"/>
                                      </p:to>
                                    </p:set>
                                    <p:animEffect transition="in" filter="strips(downLeft)">
                                      <p:cBhvr>
                                        <p:cTn id="13" dur="500"/>
                                        <p:tgtEl>
                                          <p:spTgt spid="30724">
                                            <p:txEl>
                                              <p:pRg st="0" end="0"/>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0724">
                                            <p:txEl>
                                              <p:pRg st="1" end="1"/>
                                            </p:txEl>
                                          </p:spTgt>
                                        </p:tgtEl>
                                        <p:attrNameLst>
                                          <p:attrName>style.visibility</p:attrName>
                                        </p:attrNameLst>
                                      </p:cBhvr>
                                      <p:to>
                                        <p:strVal val="visible"/>
                                      </p:to>
                                    </p:set>
                                    <p:animEffect transition="in" filter="strips(downLeft)">
                                      <p:cBhvr>
                                        <p:cTn id="16" dur="500"/>
                                        <p:tgtEl>
                                          <p:spTgt spid="3072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30723">
                                            <p:txEl>
                                              <p:pRg st="2" end="2"/>
                                            </p:txEl>
                                          </p:spTgt>
                                        </p:tgtEl>
                                        <p:attrNameLst>
                                          <p:attrName>style.visibility</p:attrName>
                                        </p:attrNameLst>
                                      </p:cBhvr>
                                      <p:to>
                                        <p:strVal val="visible"/>
                                      </p:to>
                                    </p:set>
                                    <p:animEffect transition="in" filter="strips(downLeft)">
                                      <p:cBhvr>
                                        <p:cTn id="21" dur="500"/>
                                        <p:tgtEl>
                                          <p:spTgt spid="30723">
                                            <p:txEl>
                                              <p:pRg st="2" end="2"/>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30723">
                                            <p:txEl>
                                              <p:pRg st="3" end="3"/>
                                            </p:txEl>
                                          </p:spTgt>
                                        </p:tgtEl>
                                        <p:attrNameLst>
                                          <p:attrName>style.visibility</p:attrName>
                                        </p:attrNameLst>
                                      </p:cBhvr>
                                      <p:to>
                                        <p:strVal val="visible"/>
                                      </p:to>
                                    </p:set>
                                    <p:animEffect transition="in" filter="strips(downLeft)">
                                      <p:cBhvr>
                                        <p:cTn id="24" dur="500"/>
                                        <p:tgtEl>
                                          <p:spTgt spid="3072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30724">
                                            <p:txEl>
                                              <p:pRg st="2" end="2"/>
                                            </p:txEl>
                                          </p:spTgt>
                                        </p:tgtEl>
                                        <p:attrNameLst>
                                          <p:attrName>style.visibility</p:attrName>
                                        </p:attrNameLst>
                                      </p:cBhvr>
                                      <p:to>
                                        <p:strVal val="visible"/>
                                      </p:to>
                                    </p:set>
                                    <p:animEffect transition="in" filter="strips(downLeft)">
                                      <p:cBhvr>
                                        <p:cTn id="29" dur="500"/>
                                        <p:tgtEl>
                                          <p:spTgt spid="307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74675" y="-163289"/>
            <a:ext cx="8001000" cy="1216025"/>
          </a:xfrm>
        </p:spPr>
        <p:txBody>
          <a:bodyPr/>
          <a:lstStyle/>
          <a:p>
            <a:pPr eaLnBrk="1" hangingPunct="1"/>
            <a:r>
              <a:rPr lang="hr-HR" sz="3600" b="1" dirty="0" smtClean="0">
                <a:solidFill>
                  <a:schemeClr val="accent2"/>
                </a:solidFill>
              </a:rPr>
              <a:t>ACTIVE</a:t>
            </a:r>
            <a:r>
              <a:rPr lang="hr-HR" sz="3600" dirty="0" smtClean="0"/>
              <a:t> </a:t>
            </a:r>
            <a:r>
              <a:rPr lang="hr-HR" sz="3600" dirty="0" smtClean="0"/>
              <a:t>LISTENING</a:t>
            </a:r>
            <a:endParaRPr lang="en-GB" sz="3600" dirty="0" smtClean="0"/>
          </a:p>
        </p:txBody>
      </p:sp>
      <p:sp>
        <p:nvSpPr>
          <p:cNvPr id="27651" name="Rectangle 3"/>
          <p:cNvSpPr>
            <a:spLocks noGrp="1" noChangeArrowheads="1"/>
          </p:cNvSpPr>
          <p:nvPr>
            <p:ph type="body" idx="1"/>
          </p:nvPr>
        </p:nvSpPr>
        <p:spPr/>
        <p:txBody>
          <a:bodyPr/>
          <a:lstStyle/>
          <a:p>
            <a:pPr eaLnBrk="1" hangingPunct="1">
              <a:buNone/>
            </a:pPr>
            <a:endParaRPr lang="hr-HR" sz="2600" dirty="0" smtClean="0">
              <a:latin typeface="+mj-lt"/>
            </a:endParaRPr>
          </a:p>
          <a:p>
            <a:pPr lvl="4">
              <a:lnSpc>
                <a:spcPct val="90000"/>
              </a:lnSpc>
              <a:buFont typeface="Wingdings" pitchFamily="2" charset="2"/>
              <a:buNone/>
            </a:pPr>
            <a:r>
              <a:rPr lang="hr-HR" sz="2400" b="1" dirty="0" smtClean="0">
                <a:latin typeface="+mj-lt"/>
                <a:cs typeface="Times New Roman" pitchFamily="18" charset="0"/>
              </a:rPr>
              <a:t>►</a:t>
            </a:r>
            <a:r>
              <a:rPr lang="hr-HR" sz="2400" b="1" dirty="0" smtClean="0">
                <a:latin typeface="+mj-lt"/>
              </a:rPr>
              <a:t> communication skill</a:t>
            </a:r>
          </a:p>
          <a:p>
            <a:pPr lvl="4">
              <a:lnSpc>
                <a:spcPct val="90000"/>
              </a:lnSpc>
              <a:buFont typeface="Wingdings" pitchFamily="2" charset="2"/>
              <a:buNone/>
            </a:pPr>
            <a:r>
              <a:rPr lang="hr-HR" sz="2400" b="1" smtClean="0">
                <a:latin typeface="+mj-lt"/>
                <a:cs typeface="Times New Roman" pitchFamily="18" charset="0"/>
              </a:rPr>
              <a:t>► </a:t>
            </a:r>
            <a:r>
              <a:rPr lang="hr-HR" sz="2400" b="1" smtClean="0">
                <a:latin typeface="+mj-lt"/>
              </a:rPr>
              <a:t>includes </a:t>
            </a:r>
            <a:r>
              <a:rPr lang="hr-HR" sz="2400" b="1" dirty="0" smtClean="0">
                <a:latin typeface="+mj-lt"/>
              </a:rPr>
              <a:t>understanding (emphaty), </a:t>
            </a:r>
          </a:p>
          <a:p>
            <a:pPr lvl="4">
              <a:lnSpc>
                <a:spcPct val="90000"/>
              </a:lnSpc>
              <a:buFont typeface="Wingdings" pitchFamily="2" charset="2"/>
              <a:buNone/>
            </a:pPr>
            <a:r>
              <a:rPr lang="hr-HR" sz="2400" b="1" dirty="0" smtClean="0">
                <a:latin typeface="+mj-lt"/>
                <a:cs typeface="Times New Roman" pitchFamily="18" charset="0"/>
              </a:rPr>
              <a:t>►</a:t>
            </a:r>
            <a:r>
              <a:rPr lang="hr-HR" sz="2400" b="1" dirty="0" smtClean="0">
                <a:latin typeface="+mj-lt"/>
              </a:rPr>
              <a:t> interpretation and remembering </a:t>
            </a:r>
            <a:r>
              <a:rPr lang="hr-HR" sz="2400" b="1" dirty="0" smtClean="0">
                <a:latin typeface="+mj-lt"/>
              </a:rPr>
              <a:t>what’s</a:t>
            </a:r>
            <a:br>
              <a:rPr lang="hr-HR" sz="2400" b="1" dirty="0" smtClean="0">
                <a:latin typeface="+mj-lt"/>
              </a:rPr>
            </a:br>
            <a:r>
              <a:rPr lang="hr-HR" sz="2400" b="1" dirty="0" smtClean="0">
                <a:latin typeface="+mj-lt"/>
              </a:rPr>
              <a:t>  been </a:t>
            </a:r>
            <a:r>
              <a:rPr lang="hr-HR" sz="2400" b="1" dirty="0" smtClean="0">
                <a:latin typeface="+mj-lt"/>
              </a:rPr>
              <a:t>heard</a:t>
            </a:r>
            <a:endParaRPr lang="hr-HR" sz="2600"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strips(downLeft)">
                                      <p:cBhvr>
                                        <p:cTn id="7" dur="500"/>
                                        <p:tgtEl>
                                          <p:spTgt spid="27651">
                                            <p:txEl>
                                              <p:pRg st="1" end="1"/>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7651">
                                            <p:txEl>
                                              <p:pRg st="2" end="2"/>
                                            </p:txEl>
                                          </p:spTgt>
                                        </p:tgtEl>
                                        <p:attrNameLst>
                                          <p:attrName>style.visibility</p:attrName>
                                        </p:attrNameLst>
                                      </p:cBhvr>
                                      <p:to>
                                        <p:strVal val="visible"/>
                                      </p:to>
                                    </p:set>
                                    <p:animEffect transition="in" filter="strips(downLeft)">
                                      <p:cBhvr>
                                        <p:cTn id="10" dur="500"/>
                                        <p:tgtEl>
                                          <p:spTgt spid="27651">
                                            <p:txEl>
                                              <p:pRg st="2" end="2"/>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animEffect transition="in" filter="strips(downLeft)">
                                      <p:cBhvr>
                                        <p:cTn id="13"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348880"/>
            <a:ext cx="8229600" cy="990600"/>
          </a:xfrm>
        </p:spPr>
        <p:txBody>
          <a:bodyPr/>
          <a:lstStyle/>
          <a:p>
            <a:pPr algn="ctr"/>
            <a:r>
              <a:rPr lang="hr-HR" dirty="0" smtClean="0"/>
              <a:t>Techniques of active listening</a:t>
            </a:r>
            <a:endParaRPr lang="hr-HR" dirty="0"/>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sz="quarter" idx="1"/>
          </p:nvPr>
        </p:nvSpPr>
        <p:spPr/>
        <p:txBody>
          <a:bodyPr/>
          <a:lstStyle/>
          <a:p>
            <a:r>
              <a:rPr lang="hr-HR" dirty="0" smtClean="0"/>
              <a:t>ask questions When? Who? Where? How? How much/many? </a:t>
            </a:r>
          </a:p>
          <a:p>
            <a:r>
              <a:rPr lang="hr-HR" dirty="0" smtClean="0"/>
              <a:t>avoid Why? because it sounds aggressive</a:t>
            </a:r>
            <a:endParaRPr lang="hr-H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Encouraging</a:t>
            </a:r>
            <a:endParaRPr lang="hr-HR" dirty="0"/>
          </a:p>
        </p:txBody>
      </p:sp>
      <p:sp>
        <p:nvSpPr>
          <p:cNvPr id="3" name="Content Placeholder 2"/>
          <p:cNvSpPr>
            <a:spLocks noGrp="1"/>
          </p:cNvSpPr>
          <p:nvPr>
            <p:ph sz="quarter" idx="1"/>
          </p:nvPr>
        </p:nvSpPr>
        <p:spPr/>
        <p:txBody>
          <a:bodyPr/>
          <a:lstStyle/>
          <a:p>
            <a:r>
              <a:rPr lang="hr-HR" dirty="0" smtClean="0"/>
              <a:t>to encourage person who talks to experss his/hers opinion </a:t>
            </a:r>
          </a:p>
          <a:p>
            <a:pPr algn="ctr">
              <a:buNone/>
            </a:pPr>
            <a:r>
              <a:rPr lang="hr-HR" i="1" dirty="0" smtClean="0"/>
              <a:t>Can you tell me more about the topic?</a:t>
            </a:r>
            <a:endParaRPr lang="hr-HR" dirty="0" smtClean="0"/>
          </a:p>
          <a:p>
            <a:pPr algn="ctr">
              <a:buNone/>
            </a:pPr>
            <a:endParaRPr lang="hr-HR" i="1"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Emphaty</a:t>
            </a:r>
            <a:endParaRPr lang="hr-HR" dirty="0"/>
          </a:p>
        </p:txBody>
      </p:sp>
      <p:sp>
        <p:nvSpPr>
          <p:cNvPr id="3" name="Content Placeholder 2"/>
          <p:cNvSpPr>
            <a:spLocks noGrp="1"/>
          </p:cNvSpPr>
          <p:nvPr>
            <p:ph sz="quarter" idx="1"/>
          </p:nvPr>
        </p:nvSpPr>
        <p:spPr/>
        <p:txBody>
          <a:bodyPr/>
          <a:lstStyle/>
          <a:p>
            <a:pPr algn="ctr">
              <a:buNone/>
            </a:pPr>
            <a:endParaRPr lang="hr-HR" i="1" dirty="0" smtClean="0"/>
          </a:p>
          <a:p>
            <a:r>
              <a:rPr lang="hr-HR" dirty="0" smtClean="0"/>
              <a:t>to show person who speaks that you understand him/her</a:t>
            </a:r>
          </a:p>
          <a:p>
            <a:pPr algn="ctr">
              <a:buNone/>
            </a:pPr>
            <a:r>
              <a:rPr lang="hr-HR" i="1" dirty="0" smtClean="0"/>
              <a:t>I can see this situation is very demanding for you. </a:t>
            </a:r>
          </a:p>
          <a:p>
            <a:pPr algn="ctr">
              <a:buNone/>
            </a:pPr>
            <a:r>
              <a:rPr lang="hr-HR" i="1" dirty="0" smtClean="0"/>
              <a:t>I'm happy for you.</a:t>
            </a:r>
            <a:endParaRPr lang="hr-HR" dirty="0" smtClean="0"/>
          </a:p>
          <a:p>
            <a:pPr algn="ctr">
              <a:buNone/>
            </a:pPr>
            <a:endParaRPr lang="hr-HR" i="1"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Mirroring</a:t>
            </a:r>
            <a:endParaRPr lang="hr-HR" dirty="0"/>
          </a:p>
        </p:txBody>
      </p:sp>
      <p:sp>
        <p:nvSpPr>
          <p:cNvPr id="3" name="Content Placeholder 2"/>
          <p:cNvSpPr>
            <a:spLocks noGrp="1"/>
          </p:cNvSpPr>
          <p:nvPr>
            <p:ph sz="quarter" idx="1"/>
          </p:nvPr>
        </p:nvSpPr>
        <p:spPr/>
        <p:txBody>
          <a:bodyPr/>
          <a:lstStyle/>
          <a:p>
            <a:r>
              <a:rPr lang="hr-HR" dirty="0" smtClean="0"/>
              <a:t>to show understanding for interlocutors feelings, help him/her to estimate his/hers own feelings</a:t>
            </a:r>
          </a:p>
          <a:p>
            <a:pPr algn="ctr">
              <a:buNone/>
            </a:pPr>
            <a:endParaRPr lang="hr-HR" i="1" dirty="0" smtClean="0"/>
          </a:p>
          <a:p>
            <a:pPr algn="ctr">
              <a:buNone/>
            </a:pPr>
            <a:r>
              <a:rPr lang="hr-HR" i="1" dirty="0" smtClean="0"/>
              <a:t>You look tired. </a:t>
            </a:r>
          </a:p>
          <a:p>
            <a:pPr algn="ctr">
              <a:buNone/>
            </a:pPr>
            <a:r>
              <a:rPr lang="hr-HR" i="1" dirty="0" smtClean="0"/>
              <a:t>You seem mad.</a:t>
            </a:r>
            <a:r>
              <a:rPr lang="hr-HR" dirty="0" smtClean="0"/>
              <a:t> </a:t>
            </a:r>
          </a:p>
          <a:p>
            <a:pPr algn="ctr">
              <a:buNone/>
            </a:pPr>
            <a:endParaRPr lang="hr-HR" i="1" dirty="0"/>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74675" y="-99392"/>
            <a:ext cx="8001000" cy="1216025"/>
          </a:xfrm>
        </p:spPr>
        <p:txBody>
          <a:bodyPr/>
          <a:lstStyle/>
          <a:p>
            <a:pPr eaLnBrk="1" hangingPunct="1"/>
            <a:r>
              <a:rPr lang="hr-HR" sz="3600" dirty="0" smtClean="0"/>
              <a:t>Summarize </a:t>
            </a:r>
          </a:p>
        </p:txBody>
      </p:sp>
      <p:sp>
        <p:nvSpPr>
          <p:cNvPr id="29699" name="Rectangle 3"/>
          <p:cNvSpPr>
            <a:spLocks noGrp="1" noChangeArrowheads="1"/>
          </p:cNvSpPr>
          <p:nvPr>
            <p:ph type="body" idx="1"/>
          </p:nvPr>
        </p:nvSpPr>
        <p:spPr/>
        <p:txBody>
          <a:bodyPr/>
          <a:lstStyle/>
          <a:p>
            <a:r>
              <a:rPr lang="hr-HR" dirty="0" smtClean="0"/>
              <a:t>to group relevant facts and ideas</a:t>
            </a:r>
          </a:p>
          <a:p>
            <a:pPr>
              <a:buNone/>
            </a:pPr>
            <a:endParaRPr lang="hr-HR" i="1" dirty="0" smtClean="0"/>
          </a:p>
          <a:p>
            <a:pPr algn="ctr">
              <a:buNone/>
            </a:pPr>
            <a:r>
              <a:rPr lang="hr-HR" i="1" dirty="0" smtClean="0"/>
              <a:t>So, this are main ides that you said.</a:t>
            </a:r>
            <a:endParaRPr lang="hr-HR" dirty="0" smtClean="0"/>
          </a:p>
          <a:p>
            <a:pPr algn="ctr" eaLnBrk="1" hangingPunct="1">
              <a:lnSpc>
                <a:spcPct val="90000"/>
              </a:lnSpc>
              <a:buNone/>
            </a:pPr>
            <a:endParaRPr lang="hr-HR" sz="2600" i="1"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Left)">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strips(downLeft)">
                                      <p:cBhvr>
                                        <p:cTn id="12"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hr-HR" dirty="0" smtClean="0"/>
              <a:t>Remaking</a:t>
            </a:r>
          </a:p>
        </p:txBody>
      </p:sp>
      <p:sp>
        <p:nvSpPr>
          <p:cNvPr id="102403" name="Rectangle 3"/>
          <p:cNvSpPr>
            <a:spLocks noGrp="1" noChangeArrowheads="1"/>
          </p:cNvSpPr>
          <p:nvPr>
            <p:ph type="body" idx="1"/>
          </p:nvPr>
        </p:nvSpPr>
        <p:spPr>
          <a:xfrm>
            <a:off x="395536" y="1628800"/>
            <a:ext cx="8229600" cy="4937760"/>
          </a:xfrm>
        </p:spPr>
        <p:txBody>
          <a:bodyPr/>
          <a:lstStyle/>
          <a:p>
            <a:pPr marL="271463" indent="-271463">
              <a:lnSpc>
                <a:spcPct val="90000"/>
              </a:lnSpc>
            </a:pPr>
            <a:r>
              <a:rPr lang="hr-HR" sz="2400" dirty="0" smtClean="0"/>
              <a:t>confirms the content of message so that needs, feelings and values hidden in the message are recognized, to express yourself pozitively and definetly</a:t>
            </a:r>
            <a:endParaRPr lang="hr-HR" sz="2300"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strips(downLeft)">
                                      <p:cBhvr>
                                        <p:cTn id="7" dur="500"/>
                                        <p:tgtEl>
                                          <p:spTgt spid="1024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574675" y="-163289"/>
            <a:ext cx="8001000" cy="1216025"/>
          </a:xfrm>
        </p:spPr>
        <p:txBody>
          <a:bodyPr/>
          <a:lstStyle/>
          <a:p>
            <a:r>
              <a:rPr lang="hr-HR" dirty="0" smtClean="0"/>
              <a:t>examples</a:t>
            </a:r>
          </a:p>
        </p:txBody>
      </p:sp>
      <p:sp>
        <p:nvSpPr>
          <p:cNvPr id="103427" name="Rectangle 3"/>
          <p:cNvSpPr>
            <a:spLocks noGrp="1" noChangeArrowheads="1"/>
          </p:cNvSpPr>
          <p:nvPr>
            <p:ph type="body" idx="1"/>
          </p:nvPr>
        </p:nvSpPr>
        <p:spPr/>
        <p:txBody>
          <a:bodyPr>
            <a:normAutofit/>
          </a:bodyPr>
          <a:lstStyle/>
          <a:p>
            <a:pPr marL="0" indent="0">
              <a:lnSpc>
                <a:spcPct val="80000"/>
              </a:lnSpc>
              <a:buFont typeface="Wingdings" pitchFamily="2" charset="2"/>
              <a:buNone/>
            </a:pPr>
            <a:endParaRPr lang="hr-HR" sz="2000" dirty="0" smtClean="0">
              <a:latin typeface="+mj-lt"/>
            </a:endParaRPr>
          </a:p>
          <a:p>
            <a:pPr marL="0" indent="0">
              <a:lnSpc>
                <a:spcPct val="80000"/>
              </a:lnSpc>
              <a:buFont typeface="Wingdings" pitchFamily="2" charset="2"/>
              <a:buNone/>
            </a:pPr>
            <a:r>
              <a:rPr lang="hr-HR" sz="2000" dirty="0" smtClean="0">
                <a:latin typeface="+mj-lt"/>
              </a:rPr>
              <a:t>I won’t let her go out at night. She is to young to know what’s best for her!</a:t>
            </a:r>
          </a:p>
          <a:p>
            <a:pPr marL="0" indent="0">
              <a:lnSpc>
                <a:spcPct val="80000"/>
              </a:lnSpc>
              <a:buFont typeface="Wingdings" pitchFamily="2" charset="2"/>
              <a:buNone/>
            </a:pPr>
            <a:r>
              <a:rPr lang="hr-HR" sz="2000" b="1" dirty="0" smtClean="0">
                <a:latin typeface="+mj-lt"/>
              </a:rPr>
              <a:t>So, you worry about your daughters wellbeing.</a:t>
            </a:r>
          </a:p>
          <a:p>
            <a:pPr marL="0" indent="0">
              <a:lnSpc>
                <a:spcPct val="80000"/>
              </a:lnSpc>
              <a:buFont typeface="Wingdings" pitchFamily="2" charset="2"/>
              <a:buNone/>
            </a:pPr>
            <a:endParaRPr lang="hr-HR" sz="2000" dirty="0" smtClean="0">
              <a:latin typeface="+mj-lt"/>
            </a:endParaRPr>
          </a:p>
          <a:p>
            <a:pPr marL="0" indent="0">
              <a:lnSpc>
                <a:spcPct val="80000"/>
              </a:lnSpc>
              <a:buFont typeface="Wingdings" pitchFamily="2" charset="2"/>
              <a:buNone/>
            </a:pPr>
            <a:endParaRPr lang="hr-HR" sz="2000" dirty="0" smtClean="0">
              <a:latin typeface="+mj-lt"/>
            </a:endParaRPr>
          </a:p>
          <a:p>
            <a:pPr marL="0" indent="0">
              <a:lnSpc>
                <a:spcPct val="80000"/>
              </a:lnSpc>
              <a:buFont typeface="Wingdings" pitchFamily="2" charset="2"/>
              <a:buNone/>
            </a:pPr>
            <a:r>
              <a:rPr lang="hr-HR" sz="2000" dirty="0" smtClean="0">
                <a:latin typeface="+mj-lt"/>
              </a:rPr>
              <a:t>You’re doing it wrong.</a:t>
            </a:r>
          </a:p>
          <a:p>
            <a:pPr marL="0" indent="0">
              <a:lnSpc>
                <a:spcPct val="80000"/>
              </a:lnSpc>
              <a:buFont typeface="Wingdings" pitchFamily="2" charset="2"/>
              <a:buNone/>
            </a:pPr>
            <a:r>
              <a:rPr lang="hr-HR" sz="2000" b="1" dirty="0" smtClean="0">
                <a:latin typeface="+mj-lt"/>
              </a:rPr>
              <a:t>You know easier way? I would like to learn it.</a:t>
            </a:r>
            <a:r>
              <a:rPr lang="hr-HR" sz="2000" dirty="0" smtClean="0">
                <a:solidFill>
                  <a:schemeClr val="accent2"/>
                </a:solidFill>
                <a:latin typeface="+mj-lt"/>
              </a:rPr>
              <a:t>   </a:t>
            </a:r>
          </a:p>
          <a:p>
            <a:pPr marL="0" indent="0">
              <a:lnSpc>
                <a:spcPct val="80000"/>
              </a:lnSpc>
              <a:buFont typeface="Wingdings" pitchFamily="2" charset="2"/>
              <a:buNone/>
            </a:pPr>
            <a:endParaRPr lang="hr-HR" sz="2000" dirty="0" smtClean="0">
              <a:solidFill>
                <a:schemeClr val="accent2"/>
              </a:solidFill>
              <a:latin typeface="+mj-lt"/>
            </a:endParaRPr>
          </a:p>
          <a:p>
            <a:pPr marL="0" indent="0">
              <a:lnSpc>
                <a:spcPct val="80000"/>
              </a:lnSpc>
              <a:buFont typeface="Wingdings" pitchFamily="2" charset="2"/>
              <a:buNone/>
            </a:pPr>
            <a:endParaRPr lang="hr-HR" sz="2000" dirty="0" smtClean="0">
              <a:solidFill>
                <a:schemeClr val="accent2"/>
              </a:solidFill>
              <a:latin typeface="+mj-lt"/>
            </a:endParaRPr>
          </a:p>
          <a:p>
            <a:pPr marL="0" indent="0">
              <a:lnSpc>
                <a:spcPct val="80000"/>
              </a:lnSpc>
              <a:buFont typeface="Wingdings" pitchFamily="2" charset="2"/>
              <a:buNone/>
            </a:pPr>
            <a:r>
              <a:rPr lang="hr-HR" sz="2000" dirty="0" smtClean="0">
                <a:latin typeface="+mj-lt"/>
              </a:rPr>
              <a:t>I don’t want to work with him. Last time he ruined our project.</a:t>
            </a:r>
          </a:p>
          <a:p>
            <a:pPr marL="0" indent="0">
              <a:lnSpc>
                <a:spcPct val="80000"/>
              </a:lnSpc>
              <a:buFont typeface="Wingdings" pitchFamily="2" charset="2"/>
              <a:buNone/>
            </a:pPr>
            <a:r>
              <a:rPr lang="hr-HR" sz="2000" b="1" dirty="0" smtClean="0">
                <a:latin typeface="+mj-lt"/>
              </a:rPr>
              <a:t>I see. You are concerned about success of your future project.</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3427">
                                            <p:txEl>
                                              <p:pRg st="1" end="1"/>
                                            </p:txEl>
                                          </p:spTgt>
                                        </p:tgtEl>
                                        <p:attrNameLst>
                                          <p:attrName>style.visibility</p:attrName>
                                        </p:attrNameLst>
                                      </p:cBhvr>
                                      <p:to>
                                        <p:strVal val="visible"/>
                                      </p:to>
                                    </p:set>
                                    <p:animEffect transition="in" filter="strips(downLeft)">
                                      <p:cBhvr>
                                        <p:cTn id="7" dur="500"/>
                                        <p:tgtEl>
                                          <p:spTgt spid="1034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03427">
                                            <p:txEl>
                                              <p:pRg st="2" end="2"/>
                                            </p:txEl>
                                          </p:spTgt>
                                        </p:tgtEl>
                                        <p:attrNameLst>
                                          <p:attrName>style.visibility</p:attrName>
                                        </p:attrNameLst>
                                      </p:cBhvr>
                                      <p:to>
                                        <p:strVal val="visible"/>
                                      </p:to>
                                    </p:set>
                                    <p:animEffect transition="in" filter="strips(downLeft)">
                                      <p:cBhvr>
                                        <p:cTn id="12" dur="500"/>
                                        <p:tgtEl>
                                          <p:spTgt spid="1034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3427">
                                            <p:txEl>
                                              <p:pRg st="5" end="5"/>
                                            </p:txEl>
                                          </p:spTgt>
                                        </p:tgtEl>
                                        <p:attrNameLst>
                                          <p:attrName>style.visibility</p:attrName>
                                        </p:attrNameLst>
                                      </p:cBhvr>
                                      <p:to>
                                        <p:strVal val="visible"/>
                                      </p:to>
                                    </p:set>
                                    <p:animEffect transition="in" filter="strips(downLeft)">
                                      <p:cBhvr>
                                        <p:cTn id="17" dur="500"/>
                                        <p:tgtEl>
                                          <p:spTgt spid="10342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3427">
                                            <p:txEl>
                                              <p:pRg st="6" end="6"/>
                                            </p:txEl>
                                          </p:spTgt>
                                        </p:tgtEl>
                                        <p:attrNameLst>
                                          <p:attrName>style.visibility</p:attrName>
                                        </p:attrNameLst>
                                      </p:cBhvr>
                                      <p:to>
                                        <p:strVal val="visible"/>
                                      </p:to>
                                    </p:set>
                                    <p:animEffect transition="in" filter="strips(downLeft)">
                                      <p:cBhvr>
                                        <p:cTn id="22" dur="500"/>
                                        <p:tgtEl>
                                          <p:spTgt spid="10342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03427">
                                            <p:txEl>
                                              <p:pRg st="9" end="9"/>
                                            </p:txEl>
                                          </p:spTgt>
                                        </p:tgtEl>
                                        <p:attrNameLst>
                                          <p:attrName>style.visibility</p:attrName>
                                        </p:attrNameLst>
                                      </p:cBhvr>
                                      <p:to>
                                        <p:strVal val="visible"/>
                                      </p:to>
                                    </p:set>
                                    <p:animEffect transition="in" filter="strips(downLeft)">
                                      <p:cBhvr>
                                        <p:cTn id="27" dur="500"/>
                                        <p:tgtEl>
                                          <p:spTgt spid="103427">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03427">
                                            <p:txEl>
                                              <p:pRg st="10" end="10"/>
                                            </p:txEl>
                                          </p:spTgt>
                                        </p:tgtEl>
                                        <p:attrNameLst>
                                          <p:attrName>style.visibility</p:attrName>
                                        </p:attrNameLst>
                                      </p:cBhvr>
                                      <p:to>
                                        <p:strVal val="visible"/>
                                      </p:to>
                                    </p:set>
                                    <p:animEffect transition="in" filter="strips(downLeft)">
                                      <p:cBhvr>
                                        <p:cTn id="32" dur="500"/>
                                        <p:tgtEl>
                                          <p:spTgt spid="10342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74675" y="332656"/>
            <a:ext cx="8001000" cy="684213"/>
          </a:xfrm>
        </p:spPr>
        <p:txBody>
          <a:bodyPr/>
          <a:lstStyle/>
          <a:p>
            <a:pPr eaLnBrk="1" hangingPunct="1"/>
            <a:r>
              <a:rPr lang="hr-HR" sz="3600" dirty="0" smtClean="0"/>
              <a:t>Rules</a:t>
            </a:r>
            <a:endParaRPr lang="en-GB" sz="3600" dirty="0" smtClean="0"/>
          </a:p>
        </p:txBody>
      </p:sp>
      <p:sp>
        <p:nvSpPr>
          <p:cNvPr id="8195" name="Rectangle 3"/>
          <p:cNvSpPr>
            <a:spLocks noGrp="1" noChangeArrowheads="1"/>
          </p:cNvSpPr>
          <p:nvPr>
            <p:ph type="body" idx="1"/>
          </p:nvPr>
        </p:nvSpPr>
        <p:spPr/>
        <p:txBody>
          <a:bodyPr/>
          <a:lstStyle/>
          <a:p>
            <a:pPr eaLnBrk="1" hangingPunct="1"/>
            <a:r>
              <a:rPr lang="hr-HR" sz="2600" dirty="0" smtClean="0">
                <a:cs typeface="Times New Roman" pitchFamily="18" charset="0"/>
              </a:rPr>
              <a:t>We listen to each other</a:t>
            </a:r>
            <a:endParaRPr lang="hr-HR" sz="2600" dirty="0" smtClean="0"/>
          </a:p>
          <a:p>
            <a:pPr eaLnBrk="1" hangingPunct="1"/>
            <a:r>
              <a:rPr lang="hr-HR" sz="2600" dirty="0" smtClean="0"/>
              <a:t>We encourage each other</a:t>
            </a:r>
          </a:p>
          <a:p>
            <a:pPr eaLnBrk="1" hangingPunct="1"/>
            <a:r>
              <a:rPr lang="hr-HR" sz="2600" dirty="0" smtClean="0">
                <a:cs typeface="Times New Roman" pitchFamily="18" charset="0"/>
              </a:rPr>
              <a:t>We respect principes of</a:t>
            </a:r>
            <a:endParaRPr lang="hr-HR" sz="2600" dirty="0" smtClean="0"/>
          </a:p>
          <a:p>
            <a:pPr lvl="1" eaLnBrk="1" hangingPunct="1">
              <a:buFont typeface="Wingdings" pitchFamily="2" charset="2"/>
              <a:buChar char="ü"/>
            </a:pPr>
            <a:r>
              <a:rPr lang="hr-HR" dirty="0" smtClean="0">
                <a:cs typeface="Times New Roman" pitchFamily="18" charset="0"/>
              </a:rPr>
              <a:t>tolerance</a:t>
            </a:r>
          </a:p>
          <a:p>
            <a:pPr lvl="1" eaLnBrk="1" hangingPunct="1">
              <a:buFont typeface="Wingdings" pitchFamily="2" charset="2"/>
              <a:buChar char="ü"/>
            </a:pPr>
            <a:r>
              <a:rPr lang="hr-HR" dirty="0" smtClean="0">
                <a:cs typeface="Times New Roman" pitchFamily="18" charset="0"/>
              </a:rPr>
              <a:t>freedom</a:t>
            </a:r>
          </a:p>
          <a:p>
            <a:pPr lvl="1" eaLnBrk="1" hangingPunct="1">
              <a:buFont typeface="Wingdings" pitchFamily="2" charset="2"/>
              <a:buChar char="ü"/>
            </a:pPr>
            <a:r>
              <a:rPr lang="hr-HR" dirty="0" smtClean="0">
                <a:cs typeface="Times New Roman" pitchFamily="18" charset="0"/>
              </a:rPr>
              <a:t>equality</a:t>
            </a:r>
          </a:p>
          <a:p>
            <a:pPr lvl="1" eaLnBrk="1" hangingPunct="1">
              <a:buFont typeface="Wingdings" pitchFamily="2" charset="2"/>
              <a:buChar char="ü"/>
            </a:pPr>
            <a:r>
              <a:rPr lang="hr-HR" dirty="0" smtClean="0"/>
              <a:t>discretion</a:t>
            </a:r>
            <a:endParaRPr lang="en-GB"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Left)">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trips(downLeft)">
                                      <p:cBhvr>
                                        <p:cTn id="17" dur="500"/>
                                        <p:tgtEl>
                                          <p:spTgt spid="8195">
                                            <p:txEl>
                                              <p:pRg st="2" end="2"/>
                                            </p:txEl>
                                          </p:spTgt>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8195">
                                            <p:txEl>
                                              <p:pRg st="3" end="3"/>
                                            </p:txEl>
                                          </p:spTgt>
                                        </p:tgtEl>
                                        <p:attrNameLst>
                                          <p:attrName>style.visibility</p:attrName>
                                        </p:attrNameLst>
                                      </p:cBhvr>
                                      <p:to>
                                        <p:strVal val="visible"/>
                                      </p:to>
                                    </p:set>
                                    <p:animEffect transition="in" filter="strips(downLeft)">
                                      <p:cBhvr>
                                        <p:cTn id="20" dur="500"/>
                                        <p:tgtEl>
                                          <p:spTgt spid="8195">
                                            <p:txEl>
                                              <p:pRg st="3" end="3"/>
                                            </p:txEl>
                                          </p:spTgt>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animEffect transition="in" filter="strips(downLeft)">
                                      <p:cBhvr>
                                        <p:cTn id="23" dur="500"/>
                                        <p:tgtEl>
                                          <p:spTgt spid="8195">
                                            <p:txEl>
                                              <p:pRg st="4" end="4"/>
                                            </p:txEl>
                                          </p:spTgt>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8195">
                                            <p:txEl>
                                              <p:pRg st="5" end="5"/>
                                            </p:txEl>
                                          </p:spTgt>
                                        </p:tgtEl>
                                        <p:attrNameLst>
                                          <p:attrName>style.visibility</p:attrName>
                                        </p:attrNameLst>
                                      </p:cBhvr>
                                      <p:to>
                                        <p:strVal val="visible"/>
                                      </p:to>
                                    </p:set>
                                    <p:animEffect transition="in" filter="strips(downLeft)">
                                      <p:cBhvr>
                                        <p:cTn id="26" dur="500"/>
                                        <p:tgtEl>
                                          <p:spTgt spid="8195">
                                            <p:txEl>
                                              <p:pRg st="5" end="5"/>
                                            </p:txEl>
                                          </p:spTgt>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8195">
                                            <p:txEl>
                                              <p:pRg st="6" end="6"/>
                                            </p:txEl>
                                          </p:spTgt>
                                        </p:tgtEl>
                                        <p:attrNameLst>
                                          <p:attrName>style.visibility</p:attrName>
                                        </p:attrNameLst>
                                      </p:cBhvr>
                                      <p:to>
                                        <p:strVal val="visible"/>
                                      </p:to>
                                    </p:set>
                                    <p:animEffect transition="in" filter="strips(downLeft)">
                                      <p:cBhvr>
                                        <p:cTn id="29"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467544" y="1772816"/>
            <a:ext cx="8136904" cy="1708160"/>
          </a:xfrm>
          <a:prstGeom prst="rect">
            <a:avLst/>
          </a:prstGeom>
        </p:spPr>
        <p:txBody>
          <a:bodyPr wrap="square">
            <a:spAutoFit/>
          </a:bodyPr>
          <a:lstStyle/>
          <a:p>
            <a:r>
              <a:rPr lang="hr-HR" sz="3500" dirty="0" smtClean="0">
                <a:solidFill>
                  <a:srgbClr val="0070C0"/>
                </a:solidFill>
                <a:latin typeface="Times New Roman" pitchFamily="18" charset="0"/>
                <a:cs typeface="Times New Roman" pitchFamily="18" charset="0"/>
              </a:rPr>
              <a:t>Discussion</a:t>
            </a:r>
            <a:r>
              <a:rPr lang="hr-HR" sz="3500" dirty="0" smtClean="0">
                <a:latin typeface="Times New Roman" pitchFamily="18" charset="0"/>
                <a:cs typeface="Times New Roman" pitchFamily="18" charset="0"/>
              </a:rPr>
              <a:t>: </a:t>
            </a:r>
          </a:p>
          <a:p>
            <a:r>
              <a:rPr lang="hr-HR" sz="3500" dirty="0" smtClean="0">
                <a:latin typeface="Times New Roman" pitchFamily="18" charset="0"/>
                <a:cs typeface="Times New Roman" pitchFamily="18" charset="0"/>
              </a:rPr>
              <a:t>How much do you talk like this in your everyday life?</a:t>
            </a:r>
          </a:p>
        </p:txBody>
      </p:sp>
    </p:spTree>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912" y="1484784"/>
            <a:ext cx="8229600" cy="990600"/>
          </a:xfrm>
        </p:spPr>
        <p:txBody>
          <a:bodyPr/>
          <a:lstStyle/>
          <a:p>
            <a:r>
              <a:rPr lang="hr-HR" dirty="0" smtClean="0">
                <a:solidFill>
                  <a:schemeClr val="tx1"/>
                </a:solidFill>
              </a:rPr>
              <a:t>RULES OF ACTIVE LISTENING</a:t>
            </a:r>
            <a:endParaRPr lang="hr-HR" dirty="0">
              <a:solidFill>
                <a:schemeClr val="tx1"/>
              </a:solidFill>
            </a:endParaRPr>
          </a:p>
        </p:txBody>
      </p:sp>
      <p:sp>
        <p:nvSpPr>
          <p:cNvPr id="89090" name="AutoShape 2" descr="Slikovni rezultat za communication cli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9092" name="AutoShape 4" descr="Slikovni rezultat za communication cli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6" name="Picture 5" descr="b3c11d4c671973bb6d07c0901132ec99_medium-image-png-telephone-communication-clipart_800-506.png"/>
          <p:cNvPicPr>
            <a:picLocks noChangeAspect="1"/>
          </p:cNvPicPr>
          <p:nvPr/>
        </p:nvPicPr>
        <p:blipFill>
          <a:blip r:embed="rId2" cstate="print">
            <a:duotone>
              <a:schemeClr val="accent1">
                <a:shade val="45000"/>
                <a:satMod val="135000"/>
              </a:schemeClr>
              <a:prstClr val="white"/>
            </a:duotone>
          </a:blip>
          <a:stretch>
            <a:fillRect/>
          </a:stretch>
        </p:blipFill>
        <p:spPr>
          <a:xfrm>
            <a:off x="1331640" y="2700278"/>
            <a:ext cx="5724128" cy="3620511"/>
          </a:xfrm>
          <a:prstGeom prst="rect">
            <a:avLst/>
          </a:prstGeom>
        </p:spPr>
      </p:pic>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ovezana slika"/>
          <p:cNvPicPr>
            <a:picLocks noChangeAspect="1" noChangeArrowheads="1"/>
          </p:cNvPicPr>
          <p:nvPr/>
        </p:nvPicPr>
        <p:blipFill>
          <a:blip r:embed="rId2" cstate="print"/>
          <a:srcRect/>
          <a:stretch>
            <a:fillRect/>
          </a:stretch>
        </p:blipFill>
        <p:spPr bwMode="auto">
          <a:xfrm>
            <a:off x="1619672" y="404664"/>
            <a:ext cx="5400600" cy="5400600"/>
          </a:xfrm>
          <a:prstGeom prst="rect">
            <a:avLst/>
          </a:prstGeom>
          <a:ln>
            <a:noFill/>
          </a:ln>
          <a:effectLst>
            <a:softEdge rad="112500"/>
          </a:effectLst>
        </p:spPr>
      </p:pic>
      <p:pic>
        <p:nvPicPr>
          <p:cNvPr id="5" name="Picture 2" descr="Slikovni rezultat za pen clipart"/>
          <p:cNvPicPr>
            <a:picLocks noChangeAspect="1" noChangeArrowheads="1"/>
          </p:cNvPicPr>
          <p:nvPr/>
        </p:nvPicPr>
        <p:blipFill>
          <a:blip r:embed="rId3" cstate="print"/>
          <a:srcRect/>
          <a:stretch>
            <a:fillRect/>
          </a:stretch>
        </p:blipFill>
        <p:spPr bwMode="auto">
          <a:xfrm>
            <a:off x="6308242" y="4337720"/>
            <a:ext cx="2835758" cy="2520280"/>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Instead of conclusion</a:t>
            </a:r>
            <a:endParaRPr lang="hr-HR" dirty="0"/>
          </a:p>
        </p:txBody>
      </p:sp>
      <p:sp>
        <p:nvSpPr>
          <p:cNvPr id="3" name="Content Placeholder 2"/>
          <p:cNvSpPr>
            <a:spLocks noGrp="1"/>
          </p:cNvSpPr>
          <p:nvPr>
            <p:ph sz="quarter" idx="1"/>
          </p:nvPr>
        </p:nvSpPr>
        <p:spPr/>
        <p:txBody>
          <a:bodyPr/>
          <a:lstStyle/>
          <a:p>
            <a:pPr>
              <a:buNone/>
            </a:pPr>
            <a:endParaRPr lang="hr-HR" dirty="0" smtClean="0"/>
          </a:p>
          <a:p>
            <a:pPr>
              <a:buNone/>
            </a:pPr>
            <a:endParaRPr lang="hr-HR" dirty="0" smtClean="0"/>
          </a:p>
          <a:p>
            <a:pPr>
              <a:buNone/>
            </a:pPr>
            <a:r>
              <a:rPr lang="hr-HR" i="1" dirty="0" smtClean="0"/>
              <a:t>God gave us one mouth and two ears so we could </a:t>
            </a:r>
          </a:p>
          <a:p>
            <a:pPr>
              <a:buNone/>
            </a:pPr>
            <a:r>
              <a:rPr lang="hr-HR" i="1" dirty="0" smtClean="0"/>
              <a:t>listen more, and talk less.</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evaluation</a:t>
            </a:r>
            <a:endParaRPr lang="hr-HR" dirty="0"/>
          </a:p>
        </p:txBody>
      </p:sp>
      <p:pic>
        <p:nvPicPr>
          <p:cNvPr id="52226" name="Picture 2" descr="Slikovni rezultat za emotikoni"/>
          <p:cNvPicPr>
            <a:picLocks noChangeAspect="1" noChangeArrowheads="1"/>
          </p:cNvPicPr>
          <p:nvPr/>
        </p:nvPicPr>
        <p:blipFill>
          <a:blip r:embed="rId2" cstate="print"/>
          <a:srcRect/>
          <a:stretch>
            <a:fillRect/>
          </a:stretch>
        </p:blipFill>
        <p:spPr bwMode="auto">
          <a:xfrm>
            <a:off x="539552" y="1628800"/>
            <a:ext cx="2456474" cy="1800200"/>
          </a:xfrm>
          <a:prstGeom prst="rect">
            <a:avLst/>
          </a:prstGeom>
          <a:noFill/>
        </p:spPr>
      </p:pic>
      <p:pic>
        <p:nvPicPr>
          <p:cNvPr id="52230" name="Picture 6" descr="Povezana slika"/>
          <p:cNvPicPr>
            <a:picLocks noChangeAspect="1" noChangeArrowheads="1"/>
          </p:cNvPicPr>
          <p:nvPr/>
        </p:nvPicPr>
        <p:blipFill>
          <a:blip r:embed="rId3" cstate="print"/>
          <a:srcRect/>
          <a:stretch>
            <a:fillRect/>
          </a:stretch>
        </p:blipFill>
        <p:spPr bwMode="auto">
          <a:xfrm>
            <a:off x="5940152" y="1124744"/>
            <a:ext cx="3048000" cy="3048001"/>
          </a:xfrm>
          <a:prstGeom prst="rect">
            <a:avLst/>
          </a:prstGeom>
          <a:noFill/>
        </p:spPr>
      </p:pic>
      <p:sp>
        <p:nvSpPr>
          <p:cNvPr id="7" name="Oval 6"/>
          <p:cNvSpPr/>
          <p:nvPr/>
        </p:nvSpPr>
        <p:spPr>
          <a:xfrm>
            <a:off x="3491880" y="1700808"/>
            <a:ext cx="1800200" cy="1800000"/>
          </a:xfrm>
          <a:prstGeom prst="ellipse">
            <a:avLst/>
          </a:prstGeom>
          <a:solidFill>
            <a:srgbClr val="F0E226"/>
          </a:solidFill>
          <a:ln>
            <a:solidFill>
              <a:srgbClr val="FFC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cxnSp>
        <p:nvCxnSpPr>
          <p:cNvPr id="9" name="Straight Connector 8"/>
          <p:cNvCxnSpPr/>
          <p:nvPr/>
        </p:nvCxnSpPr>
        <p:spPr>
          <a:xfrm>
            <a:off x="4068024" y="2924944"/>
            <a:ext cx="720000" cy="0"/>
          </a:xfrm>
          <a:prstGeom prst="line">
            <a:avLst/>
          </a:prstGeom>
          <a:ln w="38100">
            <a:solidFill>
              <a:srgbClr val="CC3300"/>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427984" y="2060848"/>
            <a:ext cx="360040" cy="504056"/>
          </a:xfrm>
          <a:prstGeom prst="ellipse">
            <a:avLst/>
          </a:prstGeom>
          <a:solidFill>
            <a:schemeClr val="accent4">
              <a:lumMod val="50000"/>
            </a:schemeClr>
          </a:solidFill>
          <a:ln>
            <a:solidFill>
              <a:srgbClr val="FFC000"/>
            </a:solid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Oval 10"/>
          <p:cNvSpPr/>
          <p:nvPr/>
        </p:nvSpPr>
        <p:spPr>
          <a:xfrm>
            <a:off x="3851920" y="2060848"/>
            <a:ext cx="360040" cy="504056"/>
          </a:xfrm>
          <a:prstGeom prst="ellipse">
            <a:avLst/>
          </a:prstGeom>
          <a:solidFill>
            <a:schemeClr val="accent4">
              <a:lumMod val="50000"/>
            </a:schemeClr>
          </a:solidFill>
          <a:ln>
            <a:solidFill>
              <a:srgbClr val="FFC000"/>
            </a:solid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Literature</a:t>
            </a:r>
            <a:endParaRPr lang="hr-HR" dirty="0"/>
          </a:p>
        </p:txBody>
      </p:sp>
      <p:sp>
        <p:nvSpPr>
          <p:cNvPr id="3" name="Content Placeholder 2"/>
          <p:cNvSpPr>
            <a:spLocks noGrp="1"/>
          </p:cNvSpPr>
          <p:nvPr>
            <p:ph sz="quarter" idx="1"/>
          </p:nvPr>
        </p:nvSpPr>
        <p:spPr/>
        <p:txBody>
          <a:bodyPr>
            <a:normAutofit lnSpcReduction="10000"/>
          </a:bodyPr>
          <a:lstStyle/>
          <a:p>
            <a:pPr lvl="0"/>
            <a:r>
              <a:rPr lang="hr-HR" dirty="0" smtClean="0"/>
              <a:t>Bognar, L. (1999). Metodika odgoja. Sveučilište J. J. Strossmayera u Osijeku. Osijek.</a:t>
            </a:r>
          </a:p>
          <a:p>
            <a:pPr lvl="0"/>
            <a:r>
              <a:rPr lang="hr-HR" smtClean="0"/>
              <a:t>Bognar, L., Ništ, M., Tonković, Lj. </a:t>
            </a:r>
            <a:r>
              <a:rPr lang="hr-HR" dirty="0" smtClean="0"/>
              <a:t>(2004). Miroljupci. Edukacijska kuća – Centar za mir, nenasilje i ljudska prava. Osijek.</a:t>
            </a:r>
          </a:p>
          <a:p>
            <a:pPr lvl="0"/>
            <a:r>
              <a:rPr lang="hr-HR" dirty="0" smtClean="0"/>
              <a:t>Brdar, I. (1993). Što je socijalna kompetencija?. Godišnjak Zavoda za psihologiju, Rijeka, str. 13-19.</a:t>
            </a:r>
          </a:p>
          <a:p>
            <a:pPr lvl="0"/>
            <a:r>
              <a:rPr lang="hr-HR" dirty="0" smtClean="0"/>
              <a:t>Kolesarić, J .Matošina Borbaš, S.,Prister Švarc, V. (2014). EduKa, priručnik za mlade o toleranciji i nenasilju. S.O.S. Virovitica. </a:t>
            </a:r>
          </a:p>
          <a:p>
            <a:r>
              <a:rPr lang="hr-HR" dirty="0" smtClean="0"/>
              <a:t>Marušić, S., Pavletić, Z., Ptiček, R. Razvoj komunikacijskih vještina.</a:t>
            </a:r>
            <a:endParaRPr lang="hr-H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Panto Pleticosa</a:t>
            </a:r>
            <a:endParaRPr lang="hr-HR" dirty="0"/>
          </a:p>
        </p:txBody>
      </p:sp>
      <p:sp>
        <p:nvSpPr>
          <p:cNvPr id="3" name="Content Placeholder 2"/>
          <p:cNvSpPr>
            <a:spLocks noGrp="1"/>
          </p:cNvSpPr>
          <p:nvPr>
            <p:ph sz="quarter" idx="1"/>
          </p:nvPr>
        </p:nvSpPr>
        <p:spPr/>
        <p:txBody>
          <a:bodyPr>
            <a:normAutofit lnSpcReduction="10000"/>
          </a:bodyPr>
          <a:lstStyle/>
          <a:p>
            <a:r>
              <a:rPr lang="hr-HR" i="1" dirty="0" smtClean="0"/>
              <a:t>In the waiting room of helth center in Copacabana are sitting 18 people. On the door in front of which sit the most people, says dr. Panto Pleticosa, shrink, nurse Jane July. In the waiting room there are general in civillian clothes, man with black shoes, three years old child, woman with curlers in her hair and a man with big nose. Suddenly a sound of fast steps is heard down the hall - beautiful red hair woman and chubby and somber man are entering the waiting room. They are entering ordination without knocking. At one moment, general coughted loudly, woman with curlers in her hair taught she heard a gun shoot, red hair woman furiously exited ordination, after her run dr. Pleticosa holding his head. Three year old child started crying. </a:t>
            </a:r>
            <a:endParaRPr lang="hr-HR" dirty="0" smtClean="0"/>
          </a:p>
          <a:p>
            <a:endParaRPr lang="hr-HR"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likovni rezultat za black head communication clipart"/>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5615608" y="4221088"/>
            <a:ext cx="3528392" cy="2650437"/>
          </a:xfrm>
          <a:prstGeom prst="rect">
            <a:avLst/>
          </a:prstGeom>
          <a:noFill/>
        </p:spPr>
      </p:pic>
      <p:sp>
        <p:nvSpPr>
          <p:cNvPr id="2" name="Title 1"/>
          <p:cNvSpPr>
            <a:spLocks noGrp="1"/>
          </p:cNvSpPr>
          <p:nvPr>
            <p:ph type="title"/>
          </p:nvPr>
        </p:nvSpPr>
        <p:spPr/>
        <p:txBody>
          <a:bodyPr/>
          <a:lstStyle/>
          <a:p>
            <a:r>
              <a:rPr lang="hr-HR" dirty="0" smtClean="0">
                <a:latin typeface="Times New Roman" pitchFamily="18" charset="0"/>
                <a:cs typeface="Times New Roman" pitchFamily="18" charset="0"/>
              </a:rPr>
              <a:t>Communication is....</a:t>
            </a:r>
            <a:endParaRPr lang="hr-HR"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hr-HR" dirty="0" smtClean="0">
                <a:latin typeface="Times New Roman" pitchFamily="18" charset="0"/>
                <a:cs typeface="Times New Roman" pitchFamily="18" charset="0"/>
              </a:rPr>
              <a:t>exchanging messages (verbal or non verbal) between two or more persons with an aim or purpose</a:t>
            </a:r>
            <a:endParaRPr lang="hr-HR" dirty="0">
              <a:latin typeface="Times New Roman" pitchFamily="18" charset="0"/>
              <a:cs typeface="Times New Roman" pitchFamily="18" charset="0"/>
            </a:endParaRPr>
          </a:p>
          <a:p>
            <a:r>
              <a:rPr lang="hr-HR" dirty="0" smtClean="0">
                <a:latin typeface="Times New Roman" pitchFamily="18" charset="0"/>
                <a:cs typeface="Times New Roman" pitchFamily="18" charset="0"/>
              </a:rPr>
              <a:t>irretriveable and unrepeatable – what’s been said can’t be withdrawn</a:t>
            </a:r>
            <a:endParaRPr lang="hr-HR" dirty="0">
              <a:latin typeface="Times New Roman" pitchFamily="18" charset="0"/>
              <a:cs typeface="Times New Roman" pitchFamily="18" charset="0"/>
            </a:endParaRPr>
          </a:p>
          <a:p>
            <a:r>
              <a:rPr lang="hr-HR" dirty="0" smtClean="0">
                <a:latin typeface="Times New Roman" pitchFamily="18" charset="0"/>
                <a:cs typeface="Times New Roman" pitchFamily="18" charset="0"/>
              </a:rPr>
              <a:t> unavoidable – it’s immposible not to communicate</a:t>
            </a:r>
            <a:endParaRPr lang="hr-HR" dirty="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Left)">
                                      <p:cBhvr>
                                        <p:cTn id="11" dur="500"/>
                                        <p:tgtEl>
                                          <p:spTgt spid="3">
                                            <p:txEl>
                                              <p:pRg st="1" end="1"/>
                                            </p:txEl>
                                          </p:spTgt>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7544" y="620688"/>
            <a:ext cx="8534400" cy="1008112"/>
          </a:xfrm>
        </p:spPr>
        <p:txBody>
          <a:bodyPr>
            <a:normAutofit fontScale="90000"/>
          </a:bodyPr>
          <a:lstStyle/>
          <a:p>
            <a:pPr eaLnBrk="1" hangingPunct="1"/>
            <a:r>
              <a:rPr lang="hr-HR" sz="3400" dirty="0" smtClean="0"/>
              <a:t>SKILLS NEEDED FOR SUCCESSFUL COMMUNICATION</a:t>
            </a:r>
            <a:endParaRPr lang="en-GB" sz="3400" dirty="0" smtClean="0"/>
          </a:p>
        </p:txBody>
      </p:sp>
      <p:sp>
        <p:nvSpPr>
          <p:cNvPr id="13315" name="Rectangle 3"/>
          <p:cNvSpPr>
            <a:spLocks noGrp="1" noChangeArrowheads="1"/>
          </p:cNvSpPr>
          <p:nvPr>
            <p:ph type="body" idx="1"/>
          </p:nvPr>
        </p:nvSpPr>
        <p:spPr>
          <a:xfrm>
            <a:off x="566738" y="2781300"/>
            <a:ext cx="8001000" cy="2806700"/>
          </a:xfrm>
        </p:spPr>
        <p:txBody>
          <a:bodyPr/>
          <a:lstStyle/>
          <a:p>
            <a:pPr eaLnBrk="1" hangingPunct="1"/>
            <a:r>
              <a:rPr lang="hr-HR" sz="2600" dirty="0" smtClean="0"/>
              <a:t>Active listening</a:t>
            </a:r>
          </a:p>
          <a:p>
            <a:pPr eaLnBrk="1" hangingPunct="1"/>
            <a:r>
              <a:rPr lang="hr-HR" sz="2600" i="1" dirty="0" smtClean="0"/>
              <a:t>Assertive talk</a:t>
            </a:r>
            <a:r>
              <a:rPr lang="hr-HR" sz="2600" dirty="0" smtClean="0"/>
              <a:t> i</a:t>
            </a:r>
          </a:p>
          <a:p>
            <a:pPr eaLnBrk="1" hangingPunct="1"/>
            <a:r>
              <a:rPr lang="hr-HR" dirty="0" smtClean="0"/>
              <a:t>Cooperation </a:t>
            </a:r>
            <a:endParaRPr lang="hr-HR" sz="2600" dirty="0" smtClean="0"/>
          </a:p>
          <a:p>
            <a:pPr eaLnBrk="1" hangingPunct="1"/>
            <a:r>
              <a:rPr lang="hr-HR" sz="2600" dirty="0" smtClean="0"/>
              <a:t>Problem sloving</a:t>
            </a:r>
          </a:p>
          <a:p>
            <a:pPr eaLnBrk="1" hangingPunct="1"/>
            <a:r>
              <a:rPr lang="hr-HR" dirty="0" smtClean="0"/>
              <a:t>Conflict resolution</a:t>
            </a:r>
            <a:endParaRPr lang="en-GB" sz="2600" dirty="0" smtClean="0"/>
          </a:p>
        </p:txBody>
      </p:sp>
      <p:sp>
        <p:nvSpPr>
          <p:cNvPr id="5" name="Oval 4"/>
          <p:cNvSpPr/>
          <p:nvPr/>
        </p:nvSpPr>
        <p:spPr>
          <a:xfrm>
            <a:off x="467544" y="2636912"/>
            <a:ext cx="3240360" cy="792088"/>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down)">
                                      <p:cBhvr>
                                        <p:cTn id="7" dur="500"/>
                                        <p:tgtEl>
                                          <p:spTgt spid="1331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wipe(down)">
                                      <p:cBhvr>
                                        <p:cTn id="10" dur="500"/>
                                        <p:tgtEl>
                                          <p:spTgt spid="133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wipe(down)">
                                      <p:cBhvr>
                                        <p:cTn id="15" dur="500"/>
                                        <p:tgtEl>
                                          <p:spTgt spid="13315">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3315">
                                            <p:txEl>
                                              <p:pRg st="3" end="3"/>
                                            </p:txEl>
                                          </p:spTgt>
                                        </p:tgtEl>
                                        <p:attrNameLst>
                                          <p:attrName>style.visibility</p:attrName>
                                        </p:attrNameLst>
                                      </p:cBhvr>
                                      <p:to>
                                        <p:strVal val="visible"/>
                                      </p:to>
                                    </p:set>
                                    <p:animEffect transition="in" filter="wipe(down)">
                                      <p:cBhvr>
                                        <p:cTn id="18" dur="500"/>
                                        <p:tgtEl>
                                          <p:spTgt spid="1331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Effect transition="in" filter="wipe(down)">
                                      <p:cBhvr>
                                        <p:cTn id="23" dur="500"/>
                                        <p:tgtEl>
                                          <p:spTgt spid="1331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edge">
                                      <p:cBhvr>
                                        <p:cTn id="2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likovni rezultat za group work meme"/>
          <p:cNvPicPr>
            <a:picLocks noChangeAspect="1" noChangeArrowheads="1"/>
          </p:cNvPicPr>
          <p:nvPr/>
        </p:nvPicPr>
        <p:blipFill>
          <a:blip r:embed="rId2" cstate="print"/>
          <a:srcRect/>
          <a:stretch>
            <a:fillRect/>
          </a:stretch>
        </p:blipFill>
        <p:spPr bwMode="auto">
          <a:xfrm>
            <a:off x="467544" y="1988840"/>
            <a:ext cx="8045399" cy="4525538"/>
          </a:xfrm>
          <a:prstGeom prst="rect">
            <a:avLst/>
          </a:prstGeom>
          <a:ln>
            <a:noFill/>
          </a:ln>
          <a:effectLst>
            <a:softEdge rad="112500"/>
          </a:effectLst>
        </p:spPr>
      </p:pic>
      <p:sp>
        <p:nvSpPr>
          <p:cNvPr id="5" name="TextBox 4"/>
          <p:cNvSpPr txBox="1"/>
          <p:nvPr/>
        </p:nvSpPr>
        <p:spPr>
          <a:xfrm>
            <a:off x="251520" y="188640"/>
            <a:ext cx="5760640" cy="477054"/>
          </a:xfrm>
          <a:prstGeom prst="rect">
            <a:avLst/>
          </a:prstGeom>
          <a:noFill/>
        </p:spPr>
        <p:txBody>
          <a:bodyPr wrap="square" rtlCol="0">
            <a:spAutoFit/>
          </a:bodyPr>
          <a:lstStyle/>
          <a:p>
            <a:r>
              <a:rPr lang="hr-HR" sz="2500" dirty="0" smtClean="0">
                <a:latin typeface="Times New Roman" pitchFamily="18" charset="0"/>
                <a:cs typeface="Times New Roman" pitchFamily="18" charset="0"/>
              </a:rPr>
              <a:t>one who listens</a:t>
            </a:r>
            <a:endParaRPr lang="hr-HR" sz="2500" dirty="0">
              <a:latin typeface="Times New Roman" pitchFamily="18" charset="0"/>
              <a:cs typeface="Times New Roman" pitchFamily="18" charset="0"/>
            </a:endParaRPr>
          </a:p>
        </p:txBody>
      </p:sp>
      <p:sp>
        <p:nvSpPr>
          <p:cNvPr id="6" name="TextBox 5"/>
          <p:cNvSpPr txBox="1"/>
          <p:nvPr/>
        </p:nvSpPr>
        <p:spPr>
          <a:xfrm>
            <a:off x="2483768" y="647690"/>
            <a:ext cx="2880320" cy="477054"/>
          </a:xfrm>
          <a:prstGeom prst="rect">
            <a:avLst/>
          </a:prstGeom>
          <a:noFill/>
        </p:spPr>
        <p:txBody>
          <a:bodyPr wrap="square" rtlCol="0">
            <a:spAutoFit/>
          </a:bodyPr>
          <a:lstStyle/>
          <a:p>
            <a:r>
              <a:rPr lang="hr-HR" sz="2500" dirty="0" smtClean="0">
                <a:latin typeface="Times New Roman" pitchFamily="18" charset="0"/>
                <a:cs typeface="Times New Roman" pitchFamily="18" charset="0"/>
              </a:rPr>
              <a:t>one who talks</a:t>
            </a:r>
            <a:endParaRPr lang="hr-HR" sz="2500" dirty="0">
              <a:latin typeface="Times New Roman" pitchFamily="18" charset="0"/>
              <a:cs typeface="Times New Roman" pitchFamily="18" charset="0"/>
            </a:endParaRPr>
          </a:p>
        </p:txBody>
      </p:sp>
      <p:sp>
        <p:nvSpPr>
          <p:cNvPr id="7" name="TextBox 6"/>
          <p:cNvSpPr txBox="1"/>
          <p:nvPr/>
        </p:nvSpPr>
        <p:spPr>
          <a:xfrm>
            <a:off x="4860032" y="1124744"/>
            <a:ext cx="3024336" cy="477054"/>
          </a:xfrm>
          <a:prstGeom prst="rect">
            <a:avLst/>
          </a:prstGeom>
          <a:noFill/>
        </p:spPr>
        <p:txBody>
          <a:bodyPr wrap="square" rtlCol="0">
            <a:spAutoFit/>
          </a:bodyPr>
          <a:lstStyle/>
          <a:p>
            <a:r>
              <a:rPr lang="hr-HR" sz="2500" dirty="0" smtClean="0">
                <a:latin typeface="Times New Roman" pitchFamily="18" charset="0"/>
                <a:cs typeface="Times New Roman" pitchFamily="18" charset="0"/>
              </a:rPr>
              <a:t>one who watches</a:t>
            </a:r>
            <a:endParaRPr lang="hr-HR" sz="2500" dirty="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par>
                          <p:cTn id="10" fill="hold">
                            <p:stCondLst>
                              <p:cond delay="56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6"/>
                                        </p:tgtEl>
                                        <p:attrNameLst>
                                          <p:attrName>style.visibility</p:attrName>
                                        </p:attrNameLst>
                                      </p:cBhvr>
                                      <p:to>
                                        <p:strVal val="visible"/>
                                      </p:to>
                                    </p:set>
                                    <p:anim calcmode="discrete" valueType="clr">
                                      <p:cBhvr override="childStyle">
                                        <p:cTn id="13"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6"/>
                                        </p:tgtEl>
                                        <p:attrNameLst>
                                          <p:attrName>fillcolor</p:attrName>
                                        </p:attrNameLst>
                                      </p:cBhvr>
                                      <p:tavLst>
                                        <p:tav tm="0">
                                          <p:val>
                                            <p:clrVal>
                                              <a:schemeClr val="accent2"/>
                                            </p:clrVal>
                                          </p:val>
                                        </p:tav>
                                        <p:tav tm="50000">
                                          <p:val>
                                            <p:clrVal>
                                              <a:schemeClr val="hlink"/>
                                            </p:clrVal>
                                          </p:val>
                                        </p:tav>
                                      </p:tavLst>
                                    </p:anim>
                                    <p:set>
                                      <p:cBhvr>
                                        <p:cTn id="15" dur="80"/>
                                        <p:tgtEl>
                                          <p:spTgt spid="6"/>
                                        </p:tgtEl>
                                        <p:attrNameLst>
                                          <p:attrName>fill.type</p:attrName>
                                        </p:attrNameLst>
                                      </p:cBhvr>
                                      <p:to>
                                        <p:strVal val="solid"/>
                                      </p:to>
                                    </p:set>
                                  </p:childTnLst>
                                </p:cTn>
                              </p:par>
                            </p:childTnLst>
                          </p:cTn>
                        </p:par>
                        <p:par>
                          <p:cTn id="16" fill="hold">
                            <p:stCondLst>
                              <p:cond delay="104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7"/>
                                        </p:tgtEl>
                                        <p:attrNameLst>
                                          <p:attrName>style.visibility</p:attrName>
                                        </p:attrNameLst>
                                      </p:cBhvr>
                                      <p:to>
                                        <p:strVal val="visible"/>
                                      </p:to>
                                    </p:set>
                                    <p:anim calcmode="discrete" valueType="clr">
                                      <p:cBhvr override="childStyle">
                                        <p:cTn id="19"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
                                        </p:tgtEl>
                                        <p:attrNameLst>
                                          <p:attrName>fillcolor</p:attrName>
                                        </p:attrNameLst>
                                      </p:cBhvr>
                                      <p:tavLst>
                                        <p:tav tm="0">
                                          <p:val>
                                            <p:clrVal>
                                              <a:schemeClr val="accent2"/>
                                            </p:clrVal>
                                          </p:val>
                                        </p:tav>
                                        <p:tav tm="50000">
                                          <p:val>
                                            <p:clrVal>
                                              <a:schemeClr val="hlink"/>
                                            </p:clrVal>
                                          </p:val>
                                        </p:tav>
                                      </p:tavLst>
                                    </p:anim>
                                    <p:set>
                                      <p:cBhvr>
                                        <p:cTn id="21"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NOT LISTENING</a:t>
            </a:r>
            <a:endParaRPr lang="hr-HR" dirty="0"/>
          </a:p>
        </p:txBody>
      </p:sp>
      <p:sp>
        <p:nvSpPr>
          <p:cNvPr id="4" name="Content Placeholder 2"/>
          <p:cNvSpPr>
            <a:spLocks noGrp="1"/>
          </p:cNvSpPr>
          <p:nvPr>
            <p:ph sz="quarter" idx="1"/>
          </p:nvPr>
        </p:nvSpPr>
        <p:spPr>
          <a:xfrm>
            <a:off x="457200" y="1219200"/>
            <a:ext cx="8229600" cy="4937760"/>
          </a:xfrm>
        </p:spPr>
        <p:txBody>
          <a:bodyPr>
            <a:normAutofit fontScale="77500" lnSpcReduction="20000"/>
          </a:bodyPr>
          <a:lstStyle/>
          <a:p>
            <a:pPr>
              <a:lnSpc>
                <a:spcPct val="150000"/>
              </a:lnSpc>
            </a:pPr>
            <a:r>
              <a:rPr lang="hr-HR" dirty="0" smtClean="0">
                <a:latin typeface="Times New Roman" pitchFamily="18" charset="0"/>
                <a:cs typeface="Times New Roman" pitchFamily="18" charset="0"/>
              </a:rPr>
              <a:t>pseudolistening </a:t>
            </a:r>
            <a:r>
              <a:rPr lang="hr-HR" sz="2400" b="1" dirty="0" smtClean="0">
                <a:solidFill>
                  <a:schemeClr val="accent2"/>
                </a:solidFill>
                <a:latin typeface="Times New Roman" pitchFamily="18" charset="0"/>
                <a:cs typeface="Times New Roman" pitchFamily="18" charset="0"/>
              </a:rPr>
              <a:t> </a:t>
            </a:r>
            <a:r>
              <a:rPr lang="hr-HR" b="1" dirty="0" smtClean="0">
                <a:solidFill>
                  <a:schemeClr val="bg2">
                    <a:lumMod val="75000"/>
                  </a:schemeClr>
                </a:solidFill>
                <a:latin typeface="Times New Roman"/>
              </a:rPr>
              <a:t>(Y</a:t>
            </a:r>
            <a:r>
              <a:rPr lang="hr-HR" b="1" dirty="0" smtClean="0">
                <a:solidFill>
                  <a:schemeClr val="bg2">
                    <a:lumMod val="75000"/>
                  </a:schemeClr>
                </a:solidFill>
                <a:latin typeface="Times New Roman"/>
                <a:ea typeface="Calibri"/>
              </a:rPr>
              <a:t>es, yes. I'm listening to you.. – says man to a woman while watching footbal match.)</a:t>
            </a:r>
            <a:endParaRPr lang="hr-HR" b="1" dirty="0" smtClean="0">
              <a:solidFill>
                <a:schemeClr val="bg2">
                  <a:lumMod val="75000"/>
                </a:schemeClr>
              </a:solidFill>
              <a:latin typeface="Times New Roman" pitchFamily="18" charset="0"/>
              <a:cs typeface="Times New Roman" pitchFamily="18" charset="0"/>
            </a:endParaRPr>
          </a:p>
          <a:p>
            <a:pPr>
              <a:lnSpc>
                <a:spcPct val="150000"/>
              </a:lnSpc>
            </a:pPr>
            <a:r>
              <a:rPr lang="hr-HR" dirty="0" smtClean="0">
                <a:latin typeface="Times New Roman" pitchFamily="18" charset="0"/>
                <a:cs typeface="Times New Roman" pitchFamily="18" charset="0"/>
              </a:rPr>
              <a:t>single layer listening  </a:t>
            </a:r>
            <a:r>
              <a:rPr lang="hr-HR" sz="2400" dirty="0" smtClean="0">
                <a:solidFill>
                  <a:schemeClr val="bg2">
                    <a:lumMod val="75000"/>
                  </a:schemeClr>
                </a:solidFill>
                <a:latin typeface="Times New Roman" pitchFamily="18" charset="0"/>
                <a:cs typeface="Times New Roman" pitchFamily="18" charset="0"/>
              </a:rPr>
              <a:t>(</a:t>
            </a:r>
            <a:r>
              <a:rPr lang="hr-HR" sz="2400" b="1" dirty="0" smtClean="0">
                <a:solidFill>
                  <a:schemeClr val="bg2">
                    <a:lumMod val="75000"/>
                  </a:schemeClr>
                </a:solidFill>
                <a:latin typeface="Times New Roman" pitchFamily="18" charset="0"/>
                <a:cs typeface="Times New Roman" pitchFamily="18" charset="0"/>
              </a:rPr>
              <a:t>I'm fine. – says girl while crying.)</a:t>
            </a:r>
          </a:p>
          <a:p>
            <a:pPr>
              <a:lnSpc>
                <a:spcPct val="150000"/>
              </a:lnSpc>
            </a:pPr>
            <a:r>
              <a:rPr lang="hr-HR" dirty="0" smtClean="0">
                <a:latin typeface="Times New Roman" pitchFamily="18" charset="0"/>
                <a:cs typeface="Times New Roman" pitchFamily="18" charset="0"/>
              </a:rPr>
              <a:t>selective listening  (</a:t>
            </a:r>
            <a:r>
              <a:rPr lang="hr-HR" b="1" dirty="0" smtClean="0">
                <a:solidFill>
                  <a:schemeClr val="bg2">
                    <a:lumMod val="75000"/>
                  </a:schemeClr>
                </a:solidFill>
                <a:latin typeface="Times New Roman" pitchFamily="18" charset="0"/>
                <a:cs typeface="Times New Roman" pitchFamily="18" charset="0"/>
              </a:rPr>
              <a:t>Yes, yes, yes. I don't wanna hear about your trip experience, rather tell me about the flight – does it take long to get there? )</a:t>
            </a:r>
          </a:p>
          <a:p>
            <a:pPr>
              <a:lnSpc>
                <a:spcPct val="150000"/>
              </a:lnSpc>
            </a:pPr>
            <a:r>
              <a:rPr lang="hr-HR" dirty="0" smtClean="0">
                <a:latin typeface="Times New Roman" pitchFamily="18" charset="0"/>
                <a:cs typeface="Times New Roman" pitchFamily="18" charset="0"/>
              </a:rPr>
              <a:t>selective rejection  (</a:t>
            </a:r>
            <a:r>
              <a:rPr lang="hr-HR" b="1" dirty="0" smtClean="0">
                <a:solidFill>
                  <a:schemeClr val="bg2">
                    <a:lumMod val="75000"/>
                  </a:schemeClr>
                </a:solidFill>
                <a:latin typeface="Times New Roman" pitchFamily="18" charset="0"/>
                <a:cs typeface="Times New Roman" pitchFamily="18" charset="0"/>
              </a:rPr>
              <a:t>I heard you've got an A and a B, but I don't wann talk about that right now. You mentioned an F? Which subject?)</a:t>
            </a:r>
          </a:p>
          <a:p>
            <a:pPr>
              <a:lnSpc>
                <a:spcPct val="150000"/>
              </a:lnSpc>
            </a:pPr>
            <a:r>
              <a:rPr lang="hr-HR" dirty="0" smtClean="0">
                <a:latin typeface="Times New Roman" pitchFamily="18" charset="0"/>
                <a:cs typeface="Times New Roman" pitchFamily="18" charset="0"/>
              </a:rPr>
              <a:t>grabbing words</a:t>
            </a:r>
          </a:p>
          <a:p>
            <a:pPr>
              <a:lnSpc>
                <a:spcPct val="150000"/>
              </a:lnSpc>
            </a:pPr>
            <a:r>
              <a:rPr lang="hr-HR" dirty="0" smtClean="0">
                <a:latin typeface="Times New Roman" pitchFamily="18" charset="0"/>
                <a:cs typeface="Times New Roman" pitchFamily="18" charset="0"/>
              </a:rPr>
              <a:t>defensive listening</a:t>
            </a:r>
          </a:p>
          <a:p>
            <a:pPr>
              <a:lnSpc>
                <a:spcPct val="150000"/>
              </a:lnSpc>
            </a:pPr>
            <a:r>
              <a:rPr lang="hr-HR" dirty="0" smtClean="0">
                <a:latin typeface="Times New Roman" pitchFamily="18" charset="0"/>
                <a:cs typeface="Times New Roman" pitchFamily="18" charset="0"/>
              </a:rPr>
              <a:t>listening in ambush</a:t>
            </a:r>
          </a:p>
          <a:p>
            <a:endParaRPr lang="hr-HR"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lide(fromBottom)">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slide(fromBottom)">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slide(fromBottom)">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slide(fromBottom)">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21283"/>
            <a:ext cx="8229600" cy="1279525"/>
          </a:xfrm>
        </p:spPr>
        <p:txBody>
          <a:bodyPr>
            <a:normAutofit fontScale="90000"/>
          </a:bodyPr>
          <a:lstStyle/>
          <a:p>
            <a:r>
              <a:rPr lang="hr-HR" sz="3600" b="1" dirty="0" smtClean="0">
                <a:latin typeface="Times New Roman" pitchFamily="18" charset="0"/>
              </a:rPr>
              <a:t>WHAT TO DO WHEN INTERLOCUTOR SHOWS SIGNS OF NOT LISTENING</a:t>
            </a:r>
            <a:endParaRPr lang="hr-HR" sz="3600" b="1" dirty="0">
              <a:latin typeface="Times New Roman" pitchFamily="18" charset="0"/>
            </a:endParaRPr>
          </a:p>
        </p:txBody>
      </p:sp>
      <p:sp>
        <p:nvSpPr>
          <p:cNvPr id="29699" name="Rectangle 3"/>
          <p:cNvSpPr>
            <a:spLocks noGrp="1" noChangeArrowheads="1"/>
          </p:cNvSpPr>
          <p:nvPr>
            <p:ph type="body" idx="1"/>
          </p:nvPr>
        </p:nvSpPr>
        <p:spPr>
          <a:xfrm>
            <a:off x="457200" y="1600200"/>
            <a:ext cx="8435975" cy="4530725"/>
          </a:xfrm>
        </p:spPr>
        <p:txBody>
          <a:bodyPr/>
          <a:lstStyle/>
          <a:p>
            <a:pPr>
              <a:buFont typeface="Wingdings" pitchFamily="2" charset="2"/>
              <a:buNone/>
            </a:pPr>
            <a:endParaRPr lang="hr-HR" sz="3600" dirty="0">
              <a:latin typeface="Times New Roman" pitchFamily="18" charset="0"/>
              <a:cs typeface="Times New Roman" pitchFamily="18" charset="0"/>
            </a:endParaRPr>
          </a:p>
          <a:p>
            <a:pPr>
              <a:buFont typeface="Wingdings" pitchFamily="2" charset="2"/>
              <a:buNone/>
            </a:pPr>
            <a:r>
              <a:rPr lang="hr-HR" sz="3600" dirty="0">
                <a:latin typeface="Times New Roman" pitchFamily="18" charset="0"/>
                <a:cs typeface="Times New Roman" pitchFamily="18" charset="0"/>
              </a:rPr>
              <a:t>►</a:t>
            </a:r>
            <a:r>
              <a:rPr lang="hr-HR" b="1" dirty="0" smtClean="0">
                <a:latin typeface="Times New Roman" pitchFamily="18" charset="0"/>
                <a:cs typeface="Times New Roman" pitchFamily="18" charset="0"/>
              </a:rPr>
              <a:t>pseudolistening </a:t>
            </a:r>
            <a:r>
              <a:rPr lang="hr-HR" b="1" dirty="0" smtClean="0">
                <a:solidFill>
                  <a:schemeClr val="accent1"/>
                </a:solidFill>
                <a:latin typeface="Times New Roman" pitchFamily="18" charset="0"/>
                <a:cs typeface="Times New Roman" pitchFamily="18" charset="0"/>
              </a:rPr>
              <a:t>► change the topic</a:t>
            </a:r>
            <a:endParaRPr lang="hr-HR" b="1" dirty="0">
              <a:solidFill>
                <a:schemeClr val="accent1"/>
              </a:solidFill>
              <a:latin typeface="Times New Roman" pitchFamily="18" charset="0"/>
              <a:cs typeface="Times New Roman" pitchFamily="18" charset="0"/>
            </a:endParaRPr>
          </a:p>
          <a:p>
            <a:pPr>
              <a:buFont typeface="Wingdings" pitchFamily="2" charset="2"/>
              <a:buNone/>
            </a:pPr>
            <a:r>
              <a:rPr lang="hr-HR" b="1" dirty="0">
                <a:latin typeface="Times New Roman" pitchFamily="18" charset="0"/>
                <a:cs typeface="Times New Roman" pitchFamily="18" charset="0"/>
              </a:rPr>
              <a:t>► </a:t>
            </a:r>
            <a:r>
              <a:rPr lang="hr-HR" b="1" dirty="0" smtClean="0">
                <a:latin typeface="Times New Roman" pitchFamily="18" charset="0"/>
                <a:cs typeface="Times New Roman" pitchFamily="18" charset="0"/>
              </a:rPr>
              <a:t>grabbing words </a:t>
            </a:r>
            <a:r>
              <a:rPr lang="hr-HR" b="1" dirty="0">
                <a:solidFill>
                  <a:schemeClr val="accent1"/>
                </a:solidFill>
                <a:latin typeface="Times New Roman" pitchFamily="18" charset="0"/>
                <a:cs typeface="Times New Roman" pitchFamily="18" charset="0"/>
              </a:rPr>
              <a:t>►</a:t>
            </a:r>
            <a:r>
              <a:rPr lang="hr-HR" b="1" dirty="0">
                <a:latin typeface="Times New Roman" pitchFamily="18" charset="0"/>
                <a:cs typeface="Times New Roman" pitchFamily="18" charset="0"/>
              </a:rPr>
              <a:t>  </a:t>
            </a:r>
            <a:r>
              <a:rPr lang="hr-HR" b="1" dirty="0" smtClean="0">
                <a:solidFill>
                  <a:schemeClr val="accent2">
                    <a:lumMod val="75000"/>
                  </a:schemeClr>
                </a:solidFill>
                <a:latin typeface="Times New Roman" pitchFamily="18" charset="0"/>
                <a:cs typeface="Times New Roman" pitchFamily="18" charset="0"/>
              </a:rPr>
              <a:t>unagressively ask him/her to stop doing that</a:t>
            </a:r>
            <a:endParaRPr lang="hr-HR" b="1" dirty="0">
              <a:latin typeface="Times New Roman" pitchFamily="18" charset="0"/>
              <a:cs typeface="Times New Roman" pitchFamily="18" charset="0"/>
            </a:endParaRPr>
          </a:p>
          <a:p>
            <a:pPr>
              <a:buFont typeface="Wingdings" pitchFamily="2" charset="2"/>
              <a:buNone/>
            </a:pPr>
            <a:r>
              <a:rPr lang="hr-HR" b="1" dirty="0">
                <a:latin typeface="Times New Roman" pitchFamily="18" charset="0"/>
                <a:cs typeface="Times New Roman" pitchFamily="18" charset="0"/>
              </a:rPr>
              <a:t>► </a:t>
            </a:r>
            <a:r>
              <a:rPr lang="hr-HR" b="1" dirty="0" smtClean="0">
                <a:latin typeface="Times New Roman" pitchFamily="18" charset="0"/>
                <a:cs typeface="Times New Roman" pitchFamily="18" charset="0"/>
              </a:rPr>
              <a:t>single layer listening</a:t>
            </a:r>
            <a:r>
              <a:rPr lang="hr-HR" b="1" dirty="0" smtClean="0">
                <a:solidFill>
                  <a:schemeClr val="accent1"/>
                </a:solidFill>
                <a:latin typeface="Times New Roman" pitchFamily="18" charset="0"/>
                <a:cs typeface="Times New Roman" pitchFamily="18" charset="0"/>
              </a:rPr>
              <a:t>►direct question</a:t>
            </a:r>
            <a:endParaRPr lang="hr-HR" b="1" dirty="0">
              <a:solidFill>
                <a:schemeClr val="accent1"/>
              </a:solidFill>
              <a:latin typeface="Times New Roman" pitchFamily="18" charset="0"/>
              <a:cs typeface="Times New Roman" pitchFamily="18" charset="0"/>
            </a:endParaRPr>
          </a:p>
          <a:p>
            <a:pPr>
              <a:buFont typeface="Wingdings" pitchFamily="2" charset="2"/>
              <a:buNone/>
            </a:pPr>
            <a:r>
              <a:rPr lang="hr-HR" b="1" dirty="0" smtClean="0">
                <a:latin typeface="Times New Roman" pitchFamily="18" charset="0"/>
                <a:cs typeface="Times New Roman" pitchFamily="18" charset="0"/>
              </a:rPr>
              <a:t>►listening in ambush</a:t>
            </a:r>
            <a:r>
              <a:rPr lang="hr-HR" b="1" dirty="0" smtClean="0">
                <a:solidFill>
                  <a:schemeClr val="accent1"/>
                </a:solidFill>
                <a:latin typeface="Times New Roman" pitchFamily="18" charset="0"/>
                <a:cs typeface="Times New Roman" pitchFamily="18" charset="0"/>
              </a:rPr>
              <a:t>►deal with problem which has occour somewhere in the past</a:t>
            </a:r>
            <a:endParaRPr lang="hr-HR" b="1" dirty="0">
              <a:solidFill>
                <a:schemeClr val="accent1"/>
              </a:solidFill>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strips(downLeft)">
                                      <p:cBhvr>
                                        <p:cTn id="7" dur="500"/>
                                        <p:tgtEl>
                                          <p:spTgt spid="29699">
                                            <p:txEl>
                                              <p:pRg st="1" end="1"/>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9699">
                                            <p:txEl>
                                              <p:pRg st="2" end="2"/>
                                            </p:txEl>
                                          </p:spTgt>
                                        </p:tgtEl>
                                        <p:attrNameLst>
                                          <p:attrName>style.visibility</p:attrName>
                                        </p:attrNameLst>
                                      </p:cBhvr>
                                      <p:to>
                                        <p:strVal val="visible"/>
                                      </p:to>
                                    </p:set>
                                    <p:animEffect transition="in" filter="strips(downLeft)">
                                      <p:cBhvr>
                                        <p:cTn id="10" dur="500"/>
                                        <p:tgtEl>
                                          <p:spTgt spid="29699">
                                            <p:txEl>
                                              <p:pRg st="2" end="2"/>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animEffect transition="in" filter="strips(downLeft)">
                                      <p:cBhvr>
                                        <p:cTn id="13" dur="500"/>
                                        <p:tgtEl>
                                          <p:spTgt spid="29699">
                                            <p:txEl>
                                              <p:pRg st="3" end="3"/>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29699">
                                            <p:txEl>
                                              <p:pRg st="4" end="4"/>
                                            </p:txEl>
                                          </p:spTgt>
                                        </p:tgtEl>
                                        <p:attrNameLst>
                                          <p:attrName>style.visibility</p:attrName>
                                        </p:attrNameLst>
                                      </p:cBhvr>
                                      <p:to>
                                        <p:strVal val="visible"/>
                                      </p:to>
                                    </p:set>
                                    <p:animEffect transition="in" filter="strips(downLeft)">
                                      <p:cBhvr>
                                        <p:cTn id="16"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lnSpc>
                <a:spcPct val="80000"/>
              </a:lnSpc>
              <a:buFont typeface="Wingdings" pitchFamily="2" charset="2"/>
              <a:buNone/>
            </a:pPr>
            <a:r>
              <a:rPr lang="hr-HR" sz="4000" b="1" dirty="0" smtClean="0">
                <a:latin typeface="Times New Roman" pitchFamily="18" charset="0"/>
                <a:cs typeface="Times New Roman" pitchFamily="18" charset="0"/>
              </a:rPr>
              <a:t>REASONS FOR NOT LISTENING: </a:t>
            </a:r>
          </a:p>
          <a:p>
            <a:pPr>
              <a:lnSpc>
                <a:spcPct val="80000"/>
              </a:lnSpc>
              <a:buFont typeface="Wingdings" pitchFamily="2" charset="2"/>
              <a:buNone/>
            </a:pPr>
            <a:endParaRPr lang="hr-HR" sz="2500" b="1" dirty="0" smtClean="0">
              <a:latin typeface="Times New Roman" pitchFamily="18" charset="0"/>
              <a:cs typeface="Times New Roman" pitchFamily="18" charset="0"/>
            </a:endParaRPr>
          </a:p>
          <a:p>
            <a:pPr>
              <a:lnSpc>
                <a:spcPct val="80000"/>
              </a:lnSpc>
              <a:buFont typeface="Wingdings" pitchFamily="2" charset="2"/>
              <a:buNone/>
            </a:pPr>
            <a:endParaRPr lang="hr-HR" sz="2500" b="1" dirty="0" smtClean="0">
              <a:latin typeface="Times New Roman" pitchFamily="18" charset="0"/>
              <a:cs typeface="Times New Roman" pitchFamily="18" charset="0"/>
            </a:endParaRPr>
          </a:p>
          <a:p>
            <a:pPr>
              <a:lnSpc>
                <a:spcPct val="80000"/>
              </a:lnSpc>
              <a:buFont typeface="Wingdings" pitchFamily="2" charset="2"/>
              <a:buNone/>
            </a:pPr>
            <a:r>
              <a:rPr lang="hr-HR" sz="2500" b="1" dirty="0" smtClean="0">
                <a:latin typeface="Times New Roman" pitchFamily="18" charset="0"/>
                <a:cs typeface="Times New Roman" pitchFamily="18" charset="0"/>
              </a:rPr>
              <a:t>• rhythm of speaking (voice) slower than rhythm of listening</a:t>
            </a:r>
          </a:p>
          <a:p>
            <a:pPr>
              <a:lnSpc>
                <a:spcPct val="80000"/>
              </a:lnSpc>
              <a:buFont typeface="Wingdings" pitchFamily="2" charset="2"/>
              <a:buNone/>
            </a:pPr>
            <a:r>
              <a:rPr lang="hr-HR" sz="2500" b="1" dirty="0" smtClean="0">
                <a:latin typeface="Times New Roman" pitchFamily="18" charset="0"/>
                <a:cs typeface="Times New Roman" pitchFamily="18" charset="0"/>
              </a:rPr>
              <a:t>• if listener thinks it’s not importat</a:t>
            </a:r>
          </a:p>
          <a:p>
            <a:pPr>
              <a:lnSpc>
                <a:spcPct val="80000"/>
              </a:lnSpc>
              <a:buFont typeface="Wingdings" pitchFamily="2" charset="2"/>
              <a:buNone/>
            </a:pPr>
            <a:r>
              <a:rPr lang="hr-HR" sz="2500" b="1" dirty="0" smtClean="0">
                <a:latin typeface="Times New Roman" pitchFamily="18" charset="0"/>
                <a:cs typeface="Times New Roman" pitchFamily="18" charset="0"/>
              </a:rPr>
              <a:t>• too much information                 </a:t>
            </a:r>
            <a:endParaRPr lang="hr-HR" sz="2500" dirty="0" smtClean="0">
              <a:latin typeface="Times New Roman" pitchFamily="18" charset="0"/>
              <a:cs typeface="Times New Roman" pitchFamily="18" charset="0"/>
            </a:endParaRP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trips(downLeft)">
                                      <p:cBhvr>
                                        <p:cTn id="12" dur="500"/>
                                        <p:tgtEl>
                                          <p:spTgt spid="3">
                                            <p:txEl>
                                              <p:pRg st="3" end="3"/>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strips(downLeft)">
                                      <p:cBhvr>
                                        <p:cTn id="15" dur="500"/>
                                        <p:tgtEl>
                                          <p:spTgt spid="3">
                                            <p:txEl>
                                              <p:pRg st="4" end="4"/>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strips(downLeft)">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461</TotalTime>
  <Words>851</Words>
  <Application>Microsoft Office PowerPoint</Application>
  <PresentationFormat>On-screen Show (4:3)</PresentationFormat>
  <Paragraphs>111</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Origin</vt:lpstr>
      <vt:lpstr>Slide 1</vt:lpstr>
      <vt:lpstr>Rules</vt:lpstr>
      <vt:lpstr>Panto Pleticosa</vt:lpstr>
      <vt:lpstr>Communication is....</vt:lpstr>
      <vt:lpstr>SKILLS NEEDED FOR SUCCESSFUL COMMUNICATION</vt:lpstr>
      <vt:lpstr>Slide 6</vt:lpstr>
      <vt:lpstr>NOT LISTENING</vt:lpstr>
      <vt:lpstr>WHAT TO DO WHEN INTERLOCUTOR SHOWS SIGNS OF NOT LISTENING</vt:lpstr>
      <vt:lpstr>Slide 9</vt:lpstr>
      <vt:lpstr>Slide 10</vt:lpstr>
      <vt:lpstr>ACTIVE LISTENING</vt:lpstr>
      <vt:lpstr>Techniques of active listening</vt:lpstr>
      <vt:lpstr>Slide 13</vt:lpstr>
      <vt:lpstr>Encouraging</vt:lpstr>
      <vt:lpstr>Emphaty</vt:lpstr>
      <vt:lpstr>Mirroring</vt:lpstr>
      <vt:lpstr>Summarize </vt:lpstr>
      <vt:lpstr>Remaking</vt:lpstr>
      <vt:lpstr>examples</vt:lpstr>
      <vt:lpstr>Slide 20</vt:lpstr>
      <vt:lpstr>RULES OF ACTIVE LISTENING</vt:lpstr>
      <vt:lpstr>Slide 22</vt:lpstr>
      <vt:lpstr>Instead of conclusion</vt:lpstr>
      <vt:lpstr>evaluation</vt:lpstr>
      <vt:lpstr>Literature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dc:creator>
  <cp:lastModifiedBy>Marin Marsic</cp:lastModifiedBy>
  <cp:revision>42</cp:revision>
  <dcterms:created xsi:type="dcterms:W3CDTF">2017-03-04T17:36:15Z</dcterms:created>
  <dcterms:modified xsi:type="dcterms:W3CDTF">2017-03-20T10:22:30Z</dcterms:modified>
</cp:coreProperties>
</file>