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7B8C0-E853-4F8F-8004-4741296FCA8F}" type="datetimeFigureOut">
              <a:rPr lang="en-US" smtClean="0"/>
              <a:t>6/26/2018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1DF21-AB96-4907-9D1B-157FB45CC602}" type="slidenum">
              <a:rPr lang="en-US" smtClean="0"/>
              <a:t>‹#›</a:t>
            </a:fld>
            <a:endParaRPr lang="en-US"/>
          </a:p>
        </p:txBody>
      </p:sp>
    </p:spTree>
    <p:extLst>
      <p:ext uri="{BB962C8B-B14F-4D97-AF65-F5344CB8AC3E}">
        <p14:creationId xmlns:p14="http://schemas.microsoft.com/office/powerpoint/2010/main" val="1700115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530D41-A2BA-4A6C-902F-FB67824FA3B4}"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90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395141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378491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3991039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1262231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370688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268243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76515BFF-D659-4D63-918F-199E10CA0792}" type="datetimeFigureOut">
              <a:rPr lang="el-GR" smtClean="0"/>
              <a:t>26/6/2018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4214325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76515BFF-D659-4D63-918F-199E10CA0792}" type="datetimeFigureOut">
              <a:rPr lang="el-GR" smtClean="0"/>
              <a:t>26/6/2018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466172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76515BFF-D659-4D63-918F-199E10CA0792}" type="datetimeFigureOut">
              <a:rPr lang="el-GR" smtClean="0"/>
              <a:t>26/6/2018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2737483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6515BFF-D659-4D63-918F-199E10CA0792}" type="datetimeFigureOut">
              <a:rPr lang="el-GR" smtClean="0"/>
              <a:t>26/6/2018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1823699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6515BFF-D659-4D63-918F-199E10CA0792}" type="datetimeFigureOut">
              <a:rPr lang="el-GR" smtClean="0"/>
              <a:t>26/6/2018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254858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279754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6515BFF-D659-4D63-918F-199E10CA0792}" type="datetimeFigureOut">
              <a:rPr lang="el-GR" smtClean="0"/>
              <a:t>26/6/2018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1520592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3305875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6515BFF-D659-4D63-918F-199E10CA0792}" type="datetimeFigureOut">
              <a:rPr lang="el-GR" smtClean="0"/>
              <a:t>26/6/2018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D098A46-82D2-441B-B1AC-292AB575A99D}" type="slidenum">
              <a:rPr lang="el-GR" smtClean="0"/>
              <a:t>‹#›</a:t>
            </a:fld>
            <a:endParaRPr lang="el-GR"/>
          </a:p>
        </p:txBody>
      </p:sp>
    </p:spTree>
    <p:extLst>
      <p:ext uri="{BB962C8B-B14F-4D97-AF65-F5344CB8AC3E}">
        <p14:creationId xmlns:p14="http://schemas.microsoft.com/office/powerpoint/2010/main" val="200587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77854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359775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266643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15136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20263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312872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t>26/6/2018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t>‹#›</a:t>
            </a:fld>
            <a:endParaRPr lang="el-GR"/>
          </a:p>
        </p:txBody>
      </p:sp>
    </p:spTree>
    <p:extLst>
      <p:ext uri="{BB962C8B-B14F-4D97-AF65-F5344CB8AC3E}">
        <p14:creationId xmlns:p14="http://schemas.microsoft.com/office/powerpoint/2010/main" val="379128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t>26/6/2018</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t>‹#›</a:t>
            </a:fld>
            <a:endParaRPr lang="el-GR"/>
          </a:p>
        </p:txBody>
      </p:sp>
    </p:spTree>
    <p:extLst>
      <p:ext uri="{BB962C8B-B14F-4D97-AF65-F5344CB8AC3E}">
        <p14:creationId xmlns:p14="http://schemas.microsoft.com/office/powerpoint/2010/main" val="2628471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15BFF-D659-4D63-918F-199E10CA0792}" type="datetimeFigureOut">
              <a:rPr lang="el-GR" smtClean="0"/>
              <a:t>26/6/2018</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98A46-82D2-441B-B1AC-292AB575A99D}" type="slidenum">
              <a:rPr lang="el-GR" smtClean="0"/>
              <a:t>‹#›</a:t>
            </a:fld>
            <a:endParaRPr lang="el-GR"/>
          </a:p>
        </p:txBody>
      </p:sp>
    </p:spTree>
    <p:extLst>
      <p:ext uri="{BB962C8B-B14F-4D97-AF65-F5344CB8AC3E}">
        <p14:creationId xmlns:p14="http://schemas.microsoft.com/office/powerpoint/2010/main" val="6627087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E113AF2-D8DF-4AA2-AC8F-D38A06CFB447}"/>
              </a:ext>
            </a:extLst>
          </p:cNvPr>
          <p:cNvSpPr>
            <a:spLocks noGrp="1"/>
          </p:cNvSpPr>
          <p:nvPr>
            <p:ph type="ctrTitle"/>
          </p:nvPr>
        </p:nvSpPr>
        <p:spPr>
          <a:xfrm>
            <a:off x="1524000" y="908721"/>
            <a:ext cx="9144000" cy="2664296"/>
          </a:xfrm>
        </p:spPr>
        <p:txBody>
          <a:bodyPr>
            <a:noAutofit/>
          </a:bodyPr>
          <a:lstStyle/>
          <a:p>
            <a:r>
              <a:rPr lang="en-US" sz="5400" dirty="0">
                <a:solidFill>
                  <a:schemeClr val="bg1"/>
                </a:solidFill>
                <a:latin typeface="Arial Black" panose="020B0A04020102020204" pitchFamily="34" charset="0"/>
              </a:rPr>
              <a:t>THE FIRST STEP IN ENTREPRENEURSHIP</a:t>
            </a:r>
            <a:endParaRPr lang="el-GR" sz="5400" dirty="0">
              <a:solidFill>
                <a:schemeClr val="bg1"/>
              </a:solidFill>
              <a:latin typeface="Arial Black" panose="020B0A04020102020204" pitchFamily="34" charset="0"/>
            </a:endParaRPr>
          </a:p>
        </p:txBody>
      </p:sp>
      <p:sp>
        <p:nvSpPr>
          <p:cNvPr id="5" name="Υπότιτλος 4">
            <a:extLst>
              <a:ext uri="{FF2B5EF4-FFF2-40B4-BE49-F238E27FC236}">
                <a16:creationId xmlns:a16="http://schemas.microsoft.com/office/drawing/2014/main" id="{73FAB952-3D4D-4081-889C-2A4DF5BD91C8}"/>
              </a:ext>
            </a:extLst>
          </p:cNvPr>
          <p:cNvSpPr>
            <a:spLocks noGrp="1"/>
          </p:cNvSpPr>
          <p:nvPr>
            <p:ph type="subTitle" idx="1"/>
          </p:nvPr>
        </p:nvSpPr>
        <p:spPr/>
        <p:txBody>
          <a:bodyPr>
            <a:normAutofit/>
          </a:bodyPr>
          <a:lstStyle/>
          <a:p>
            <a:r>
              <a:rPr lang="en-US" sz="4000" b="1" dirty="0">
                <a:solidFill>
                  <a:schemeClr val="bg1"/>
                </a:solidFill>
              </a:rPr>
              <a:t>Developing innovative ideas for new companies</a:t>
            </a:r>
            <a:endParaRPr lang="el-GR" sz="4000" b="1" dirty="0">
              <a:solidFill>
                <a:schemeClr val="bg1"/>
              </a:solidFill>
            </a:endParaRPr>
          </a:p>
        </p:txBody>
      </p:sp>
    </p:spTree>
    <p:extLst>
      <p:ext uri="{BB962C8B-B14F-4D97-AF65-F5344CB8AC3E}">
        <p14:creationId xmlns:p14="http://schemas.microsoft.com/office/powerpoint/2010/main" val="335087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BCADC-25C7-4DC4-98DD-05E58CAD9333}"/>
              </a:ext>
            </a:extLst>
          </p:cNvPr>
          <p:cNvSpPr>
            <a:spLocks noGrp="1"/>
          </p:cNvSpPr>
          <p:nvPr>
            <p:ph type="title"/>
          </p:nvPr>
        </p:nvSpPr>
        <p:spPr>
          <a:xfrm>
            <a:off x="1919536" y="274638"/>
            <a:ext cx="8291264" cy="1786210"/>
          </a:xfrm>
        </p:spPr>
        <p:txBody>
          <a:bodyPr>
            <a:noAutofit/>
          </a:bodyPr>
          <a:lstStyle/>
          <a:p>
            <a:pPr algn="just"/>
            <a:r>
              <a:rPr lang="en-US" sz="3200" dirty="0">
                <a:latin typeface="+mn-lt"/>
              </a:rPr>
              <a:t>With this in mind, she and her husband begun the development of the platform that today both costumers and hair salons love so much.</a:t>
            </a:r>
            <a:endParaRPr lang="el-GR" sz="3200" dirty="0">
              <a:latin typeface="+mn-lt"/>
            </a:endParaRPr>
          </a:p>
        </p:txBody>
      </p:sp>
      <p:pic>
        <p:nvPicPr>
          <p:cNvPr id="4" name="Picture 2">
            <a:extLst>
              <a:ext uri="{FF2B5EF4-FFF2-40B4-BE49-F238E27FC236}">
                <a16:creationId xmlns:a16="http://schemas.microsoft.com/office/drawing/2014/main" id="{9D0BB40B-0B23-4A70-A1C6-428E8AF75AC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999656" y="2492897"/>
            <a:ext cx="5879554" cy="39197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941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lgGrid">
          <a:fgClr>
            <a:srgbClr val="FFCCFF"/>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67000" y="1032541"/>
            <a:ext cx="6858000" cy="1790700"/>
          </a:xfrm>
        </p:spPr>
        <p:txBody>
          <a:bodyPr>
            <a:normAutofit fontScale="90000"/>
          </a:bodyPr>
          <a:lstStyle/>
          <a:p>
            <a:r>
              <a:rPr lang="en-US" b="0" i="0" dirty="0">
                <a:solidFill>
                  <a:srgbClr val="000000"/>
                </a:solidFill>
                <a:effectLst/>
                <a:latin typeface="Rockwell Condensed" panose="02060603050405020104" pitchFamily="18" charset="0"/>
              </a:rPr>
              <a:t>EVA EPITROPAKI</a:t>
            </a:r>
            <a:br>
              <a:rPr lang="en-US" b="0" i="0" dirty="0">
                <a:solidFill>
                  <a:srgbClr val="000000"/>
                </a:solidFill>
                <a:effectLst/>
                <a:latin typeface="Rockwell Condensed" panose="02060603050405020104" pitchFamily="18" charset="0"/>
              </a:rPr>
            </a:br>
            <a:r>
              <a:rPr lang="en-US" b="0" i="0" dirty="0">
                <a:solidFill>
                  <a:srgbClr val="000000"/>
                </a:solidFill>
                <a:effectLst/>
                <a:latin typeface="Rockwell Condensed" panose="02060603050405020104" pitchFamily="18" charset="0"/>
              </a:rPr>
              <a:t>VERA PAPAGGELOPOULOU</a:t>
            </a:r>
            <a:r>
              <a:rPr lang="el-GR" b="0" i="0" dirty="0">
                <a:solidFill>
                  <a:srgbClr val="000000"/>
                </a:solidFill>
                <a:effectLst/>
                <a:latin typeface="ProximaNova"/>
              </a:rPr>
              <a:t> </a:t>
            </a:r>
            <a:r>
              <a:rPr lang="en-US" b="0" i="0" dirty="0">
                <a:solidFill>
                  <a:srgbClr val="000000"/>
                </a:solidFill>
                <a:effectLst/>
                <a:latin typeface="ProximaNova"/>
              </a:rPr>
              <a:t/>
            </a:r>
            <a:br>
              <a:rPr lang="en-US" b="0" i="0" dirty="0">
                <a:solidFill>
                  <a:srgbClr val="000000"/>
                </a:solidFill>
                <a:effectLst/>
                <a:latin typeface="ProximaNova"/>
              </a:rPr>
            </a:br>
            <a:r>
              <a:rPr lang="en-US" sz="3975" dirty="0">
                <a:solidFill>
                  <a:srgbClr val="000000"/>
                </a:solidFill>
                <a:latin typeface="Rockwell Condensed" panose="02060603050405020104" pitchFamily="18" charset="0"/>
              </a:rPr>
              <a:t>JAMJAR</a:t>
            </a:r>
            <a:endParaRPr lang="el-GR" sz="3975" dirty="0"/>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7348" y="2982264"/>
            <a:ext cx="4817304" cy="2408652"/>
          </a:xfrm>
          <a:prstGeom prst="rect">
            <a:avLst/>
          </a:prstGeom>
        </p:spPr>
      </p:pic>
    </p:spTree>
    <p:extLst>
      <p:ext uri="{BB962C8B-B14F-4D97-AF65-F5344CB8AC3E}">
        <p14:creationId xmlns:p14="http://schemas.microsoft.com/office/powerpoint/2010/main" val="114071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lgGrid">
          <a:fgClr>
            <a:srgbClr val="FFCCFF"/>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51584" y="297021"/>
            <a:ext cx="7173416" cy="1613078"/>
          </a:xfrm>
        </p:spPr>
        <p:txBody>
          <a:bodyPr>
            <a:normAutofit/>
          </a:bodyPr>
          <a:lstStyle/>
          <a:p>
            <a:r>
              <a:rPr lang="en-US" sz="4350" dirty="0">
                <a:latin typeface="Rockwell Condensed" panose="02060603050405020104" pitchFamily="18" charset="0"/>
              </a:rPr>
              <a:t>WHAT IS JAMJAR?</a:t>
            </a:r>
            <a:endParaRPr lang="el-GR" sz="4350" dirty="0"/>
          </a:p>
        </p:txBody>
      </p:sp>
      <p:sp>
        <p:nvSpPr>
          <p:cNvPr id="4" name="Υπότιτλος 3"/>
          <p:cNvSpPr>
            <a:spLocks noGrp="1"/>
          </p:cNvSpPr>
          <p:nvPr>
            <p:ph type="subTitle" idx="1"/>
          </p:nvPr>
        </p:nvSpPr>
        <p:spPr>
          <a:xfrm>
            <a:off x="2351584" y="1700809"/>
            <a:ext cx="7173416" cy="2160240"/>
          </a:xfrm>
        </p:spPr>
        <p:txBody>
          <a:bodyPr>
            <a:noAutofit/>
          </a:bodyPr>
          <a:lstStyle/>
          <a:p>
            <a:pPr algn="just"/>
            <a:r>
              <a:rPr lang="en-US" sz="2800" dirty="0">
                <a:solidFill>
                  <a:schemeClr val="tx1"/>
                </a:solidFill>
              </a:rPr>
              <a:t>Jamjar is an exciting and dynamic platform for buying and selling handmade items. With more than 200 stores and 5,500 thousand selected handmade creations, Jamjar is the first and largest online market dedicated to the best Greek handmade products</a:t>
            </a:r>
            <a:r>
              <a:rPr lang="en-US" sz="2800" b="1" dirty="0"/>
              <a:t>.</a:t>
            </a:r>
            <a:endParaRPr lang="el-GR" sz="2800" b="1" dirty="0"/>
          </a:p>
        </p:txBody>
      </p:sp>
      <p:pic>
        <p:nvPicPr>
          <p:cNvPr id="5" name="Εικόνα 4"/>
          <p:cNvPicPr>
            <a:picLocks noChangeAspect="1"/>
          </p:cNvPicPr>
          <p:nvPr/>
        </p:nvPicPr>
        <p:blipFill>
          <a:blip r:embed="rId2"/>
          <a:stretch>
            <a:fillRect/>
          </a:stretch>
        </p:blipFill>
        <p:spPr>
          <a:xfrm>
            <a:off x="4960001" y="4604397"/>
            <a:ext cx="1956583" cy="1956583"/>
          </a:xfrm>
          <a:prstGeom prst="rect">
            <a:avLst/>
          </a:prstGeom>
        </p:spPr>
      </p:pic>
    </p:spTree>
    <p:extLst>
      <p:ext uri="{BB962C8B-B14F-4D97-AF65-F5344CB8AC3E}">
        <p14:creationId xmlns:p14="http://schemas.microsoft.com/office/powerpoint/2010/main" val="347586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lgGrid">
          <a:fgClr>
            <a:srgbClr val="FFCCFF"/>
          </a:fgClr>
          <a:bgClr>
            <a:schemeClr val="bg1"/>
          </a:bgClr>
        </a:patt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866022" y="260650"/>
            <a:ext cx="8173329" cy="720079"/>
          </a:xfrm>
        </p:spPr>
        <p:txBody>
          <a:bodyPr>
            <a:normAutofit fontScale="90000"/>
          </a:bodyPr>
          <a:lstStyle/>
          <a:p>
            <a:pPr algn="ctr"/>
            <a:r>
              <a:rPr lang="en-US" sz="4350" dirty="0">
                <a:latin typeface="Rockwell Condensed" panose="02060603050405020104" pitchFamily="18" charset="0"/>
              </a:rPr>
              <a:t>THE IDEA</a:t>
            </a:r>
            <a:endParaRPr lang="el-GR" sz="4350" dirty="0"/>
          </a:p>
        </p:txBody>
      </p:sp>
      <p:sp>
        <p:nvSpPr>
          <p:cNvPr id="3" name="Θέση περιεχομένου 2"/>
          <p:cNvSpPr>
            <a:spLocks noGrp="1"/>
          </p:cNvSpPr>
          <p:nvPr>
            <p:ph idx="1"/>
          </p:nvPr>
        </p:nvSpPr>
        <p:spPr>
          <a:xfrm>
            <a:off x="1866022" y="1195454"/>
            <a:ext cx="8730901" cy="2089530"/>
          </a:xfrm>
        </p:spPr>
        <p:txBody>
          <a:bodyPr>
            <a:noAutofit/>
          </a:bodyPr>
          <a:lstStyle/>
          <a:p>
            <a:pPr marL="0" indent="0">
              <a:buNone/>
            </a:pPr>
            <a:r>
              <a:rPr lang="en-US" sz="2800" dirty="0"/>
              <a:t>        Building  an online wonderland we succeed that:</a:t>
            </a:r>
          </a:p>
          <a:p>
            <a:r>
              <a:rPr lang="en-US" sz="2800" dirty="0"/>
              <a:t> every visitor can discover the hand-crafted treasures of the most charismatic Greek craftsmen</a:t>
            </a:r>
          </a:p>
          <a:p>
            <a:r>
              <a:rPr lang="en-US" sz="2800" dirty="0"/>
              <a:t>help the most talented Greek creators to make their dream come true </a:t>
            </a:r>
          </a:p>
          <a:p>
            <a:r>
              <a:rPr lang="en-US" sz="2800" dirty="0"/>
              <a:t> re-recommend the modern Greek handmade product by releasing it from shackles of the past </a:t>
            </a:r>
          </a:p>
        </p:txBody>
      </p:sp>
      <p:pic>
        <p:nvPicPr>
          <p:cNvPr id="4" name="Εικόνα 3"/>
          <p:cNvPicPr>
            <a:picLocks noChangeAspect="1"/>
          </p:cNvPicPr>
          <p:nvPr/>
        </p:nvPicPr>
        <p:blipFill>
          <a:blip r:embed="rId2"/>
          <a:stretch>
            <a:fillRect/>
          </a:stretch>
        </p:blipFill>
        <p:spPr>
          <a:xfrm>
            <a:off x="2152650" y="4581129"/>
            <a:ext cx="1826285" cy="1826285"/>
          </a:xfrm>
          <a:prstGeom prst="rect">
            <a:avLst/>
          </a:prstGeom>
        </p:spPr>
      </p:pic>
      <p:pic>
        <p:nvPicPr>
          <p:cNvPr id="5" name="Εικόνα 4"/>
          <p:cNvPicPr>
            <a:picLocks noChangeAspect="1"/>
          </p:cNvPicPr>
          <p:nvPr/>
        </p:nvPicPr>
        <p:blipFill>
          <a:blip r:embed="rId3"/>
          <a:stretch>
            <a:fillRect/>
          </a:stretch>
        </p:blipFill>
        <p:spPr>
          <a:xfrm>
            <a:off x="4186879" y="4608999"/>
            <a:ext cx="1798414" cy="1798414"/>
          </a:xfrm>
          <a:prstGeom prst="rect">
            <a:avLst/>
          </a:prstGeom>
        </p:spPr>
      </p:pic>
      <p:pic>
        <p:nvPicPr>
          <p:cNvPr id="6" name="Εικόνα 5"/>
          <p:cNvPicPr>
            <a:picLocks noChangeAspect="1"/>
          </p:cNvPicPr>
          <p:nvPr/>
        </p:nvPicPr>
        <p:blipFill>
          <a:blip r:embed="rId4"/>
          <a:stretch>
            <a:fillRect/>
          </a:stretch>
        </p:blipFill>
        <p:spPr>
          <a:xfrm>
            <a:off x="6277174" y="4580173"/>
            <a:ext cx="1804182" cy="1804182"/>
          </a:xfrm>
          <a:prstGeom prst="rect">
            <a:avLst/>
          </a:prstGeom>
        </p:spPr>
      </p:pic>
      <p:pic>
        <p:nvPicPr>
          <p:cNvPr id="7" name="Εικόνα 6"/>
          <p:cNvPicPr>
            <a:picLocks noChangeAspect="1"/>
          </p:cNvPicPr>
          <p:nvPr/>
        </p:nvPicPr>
        <p:blipFill>
          <a:blip r:embed="rId5"/>
          <a:stretch>
            <a:fillRect/>
          </a:stretch>
        </p:blipFill>
        <p:spPr>
          <a:xfrm>
            <a:off x="8310214" y="4616578"/>
            <a:ext cx="1755384" cy="1755384"/>
          </a:xfrm>
          <a:prstGeom prst="rect">
            <a:avLst/>
          </a:prstGeom>
        </p:spPr>
      </p:pic>
    </p:spTree>
    <p:extLst>
      <p:ext uri="{BB962C8B-B14F-4D97-AF65-F5344CB8AC3E}">
        <p14:creationId xmlns:p14="http://schemas.microsoft.com/office/powerpoint/2010/main" val="351323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rgbClr val="FFCCFF"/>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BBE5D2-DF28-4486-8509-C9B74F139B1C}"/>
              </a:ext>
            </a:extLst>
          </p:cNvPr>
          <p:cNvSpPr>
            <a:spLocks noGrp="1"/>
          </p:cNvSpPr>
          <p:nvPr>
            <p:ph type="title"/>
          </p:nvPr>
        </p:nvSpPr>
        <p:spPr>
          <a:xfrm>
            <a:off x="2063552" y="332656"/>
            <a:ext cx="8373616" cy="2736304"/>
          </a:xfrm>
        </p:spPr>
        <p:txBody>
          <a:bodyPr>
            <a:noAutofit/>
          </a:bodyPr>
          <a:lstStyle/>
          <a:p>
            <a:pPr algn="just"/>
            <a:r>
              <a:rPr lang="en-US" sz="2800" dirty="0"/>
              <a:t>The modern Greek handmade product is original, elaborate, aesthetically pleasing, accessible and as exciting as the story that "hides" behind it.</a:t>
            </a:r>
            <a:r>
              <a:rPr lang="el-GR" sz="2800" dirty="0"/>
              <a:t/>
            </a:r>
            <a:br>
              <a:rPr lang="el-GR" sz="2800" dirty="0"/>
            </a:br>
            <a:r>
              <a:rPr lang="en-US" sz="2800" dirty="0"/>
              <a:t>Along with our online activity, we organize our</a:t>
            </a:r>
            <a:br>
              <a:rPr lang="en-US" sz="2800" dirty="0"/>
            </a:br>
            <a:r>
              <a:rPr lang="en-US" sz="2800" dirty="0"/>
              <a:t> </a:t>
            </a:r>
            <a:r>
              <a:rPr lang="en-US" sz="2800" dirty="0" err="1"/>
              <a:t>jamjar.bazaar</a:t>
            </a:r>
            <a:r>
              <a:rPr lang="en-US" sz="2800" dirty="0"/>
              <a:t>.</a:t>
            </a:r>
            <a:r>
              <a:rPr lang="el-GR" sz="2800" dirty="0"/>
              <a:t/>
            </a:r>
            <a:br>
              <a:rPr lang="el-GR" sz="2800" dirty="0"/>
            </a:br>
            <a:endParaRPr lang="el-GR" sz="2800" dirty="0"/>
          </a:p>
        </p:txBody>
      </p:sp>
      <p:pic>
        <p:nvPicPr>
          <p:cNvPr id="4" name="Θέση περιεχομένου 3">
            <a:extLst>
              <a:ext uri="{FF2B5EF4-FFF2-40B4-BE49-F238E27FC236}">
                <a16:creationId xmlns:a16="http://schemas.microsoft.com/office/drawing/2014/main" id="{365301BA-A5A4-4787-9F19-764DD0C05D4D}"/>
              </a:ext>
            </a:extLst>
          </p:cNvPr>
          <p:cNvPicPr>
            <a:picLocks noGrp="1" noChangeAspect="1"/>
          </p:cNvPicPr>
          <p:nvPr>
            <p:ph idx="1"/>
          </p:nvPr>
        </p:nvPicPr>
        <p:blipFill>
          <a:blip r:embed="rId2"/>
          <a:stretch>
            <a:fillRect/>
          </a:stretch>
        </p:blipFill>
        <p:spPr>
          <a:xfrm>
            <a:off x="2495600" y="3099792"/>
            <a:ext cx="3113458" cy="3113458"/>
          </a:xfrm>
          <a:prstGeom prst="rect">
            <a:avLst/>
          </a:prstGeom>
        </p:spPr>
      </p:pic>
      <p:pic>
        <p:nvPicPr>
          <p:cNvPr id="5" name="Εικόνα 4">
            <a:extLst>
              <a:ext uri="{FF2B5EF4-FFF2-40B4-BE49-F238E27FC236}">
                <a16:creationId xmlns:a16="http://schemas.microsoft.com/office/drawing/2014/main" id="{9E3D6EE7-CD64-4B86-84E9-5E737030B661}"/>
              </a:ext>
            </a:extLst>
          </p:cNvPr>
          <p:cNvPicPr>
            <a:picLocks noChangeAspect="1"/>
          </p:cNvPicPr>
          <p:nvPr/>
        </p:nvPicPr>
        <p:blipFill>
          <a:blip r:embed="rId3"/>
          <a:stretch>
            <a:fillRect/>
          </a:stretch>
        </p:blipFill>
        <p:spPr>
          <a:xfrm>
            <a:off x="6548869" y="3099792"/>
            <a:ext cx="3113458" cy="3113458"/>
          </a:xfrm>
          <a:prstGeom prst="rect">
            <a:avLst/>
          </a:prstGeom>
        </p:spPr>
      </p:pic>
    </p:spTree>
    <p:extLst>
      <p:ext uri="{BB962C8B-B14F-4D97-AF65-F5344CB8AC3E}">
        <p14:creationId xmlns:p14="http://schemas.microsoft.com/office/powerpoint/2010/main" val="114721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95601" y="260648"/>
            <a:ext cx="6912767" cy="2520280"/>
          </a:xfrm>
        </p:spPr>
        <p:txBody>
          <a:bodyPr>
            <a:normAutofit/>
          </a:bodyPr>
          <a:lstStyle/>
          <a:p>
            <a:r>
              <a:rPr lang="en-US" u="sng" dirty="0">
                <a:latin typeface="Bodoni MT Black" panose="02070A03080606020203" pitchFamily="18" charset="0"/>
              </a:rPr>
              <a:t>Athena-</a:t>
            </a:r>
            <a:r>
              <a:rPr lang="en-US" u="sng" dirty="0" err="1">
                <a:latin typeface="Bodoni MT Black" panose="02070A03080606020203" pitchFamily="18" charset="0"/>
              </a:rPr>
              <a:t>Pollina</a:t>
            </a:r>
            <a:r>
              <a:rPr lang="en-US" u="sng" dirty="0">
                <a:latin typeface="Bodoni MT Black" panose="02070A03080606020203" pitchFamily="18" charset="0"/>
              </a:rPr>
              <a:t> </a:t>
            </a:r>
            <a:r>
              <a:rPr lang="en-US" u="sng" dirty="0" err="1">
                <a:latin typeface="Bodoni MT Black" panose="02070A03080606020203" pitchFamily="18" charset="0"/>
              </a:rPr>
              <a:t>Dova</a:t>
            </a:r>
            <a:r>
              <a:rPr lang="el-GR" u="sng" dirty="0">
                <a:latin typeface="Bodoni MT Black" panose="02070A03080606020203" pitchFamily="18" charset="0"/>
              </a:rPr>
              <a:t/>
            </a:r>
            <a:br>
              <a:rPr lang="el-GR" u="sng" dirty="0">
                <a:latin typeface="Bodoni MT Black" panose="02070A03080606020203" pitchFamily="18" charset="0"/>
              </a:rPr>
            </a:br>
            <a:r>
              <a:rPr lang="en-US" sz="3000" dirty="0">
                <a:latin typeface="Bodoni MT Black" panose="02070A03080606020203" pitchFamily="18" charset="0"/>
              </a:rPr>
              <a:t>Electronic games for employee assessment</a:t>
            </a:r>
            <a:endParaRPr lang="el-GR" sz="3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5720" y="2954966"/>
            <a:ext cx="4824536" cy="3579496"/>
          </a:xfrm>
          <a:prstGeom prst="rect">
            <a:avLst/>
          </a:prstGeom>
        </p:spPr>
      </p:pic>
    </p:spTree>
    <p:extLst>
      <p:ext uri="{BB962C8B-B14F-4D97-AF65-F5344CB8AC3E}">
        <p14:creationId xmlns:p14="http://schemas.microsoft.com/office/powerpoint/2010/main" val="1639957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007768" y="332656"/>
            <a:ext cx="3399436" cy="553998"/>
          </a:xfrm>
          <a:prstGeom prst="rect">
            <a:avLst/>
          </a:prstGeom>
          <a:noFill/>
        </p:spPr>
        <p:txBody>
          <a:bodyPr wrap="square" rtlCol="0">
            <a:spAutoFit/>
          </a:bodyPr>
          <a:lstStyle/>
          <a:p>
            <a:r>
              <a:rPr lang="en-US" sz="3000" dirty="0">
                <a:solidFill>
                  <a:prstClr val="black"/>
                </a:solidFill>
                <a:latin typeface="Bodoni MT Black" panose="02070A03080606020203" pitchFamily="18" charset="0"/>
              </a:rPr>
              <a:t>What is Owiwi?</a:t>
            </a:r>
            <a:endParaRPr lang="el-GR" sz="3000" dirty="0">
              <a:solidFill>
                <a:prstClr val="black"/>
              </a:solidFill>
              <a:latin typeface="Calibri"/>
            </a:endParaRPr>
          </a:p>
        </p:txBody>
      </p:sp>
      <p:sp>
        <p:nvSpPr>
          <p:cNvPr id="3" name="Rectangle 2"/>
          <p:cNvSpPr/>
          <p:nvPr/>
        </p:nvSpPr>
        <p:spPr>
          <a:xfrm>
            <a:off x="2021460" y="886656"/>
            <a:ext cx="7602932" cy="4178067"/>
          </a:xfrm>
          <a:prstGeom prst="rect">
            <a:avLst/>
          </a:prstGeom>
        </p:spPr>
        <p:txBody>
          <a:bodyPr wrap="square">
            <a:spAutoFit/>
          </a:bodyPr>
          <a:lstStyle/>
          <a:p>
            <a:r>
              <a:rPr lang="en-US" sz="2800" dirty="0">
                <a:solidFill>
                  <a:prstClr val="black"/>
                </a:solidFill>
                <a:latin typeface="Calibri"/>
              </a:rPr>
              <a:t>It is a ‘serious game’ that helps companies</a:t>
            </a:r>
            <a:endParaRPr lang="el-GR" sz="2800" dirty="0">
              <a:solidFill>
                <a:prstClr val="black"/>
              </a:solidFill>
              <a:latin typeface="Calibri"/>
            </a:endParaRPr>
          </a:p>
          <a:p>
            <a:pPr marL="457200" indent="-457200">
              <a:buFont typeface="Arial" panose="020B0604020202020204" pitchFamily="34" charset="0"/>
              <a:buChar char="•"/>
            </a:pPr>
            <a:r>
              <a:rPr lang="en-US" sz="2800" dirty="0">
                <a:solidFill>
                  <a:prstClr val="black"/>
                </a:solidFill>
                <a:latin typeface="Calibri"/>
              </a:rPr>
              <a:t> find the right workers </a:t>
            </a:r>
            <a:endParaRPr lang="el-GR" sz="2800" dirty="0">
              <a:solidFill>
                <a:prstClr val="black"/>
              </a:solidFill>
              <a:latin typeface="Calibri"/>
            </a:endParaRPr>
          </a:p>
          <a:p>
            <a:pPr marL="457200" indent="-457200">
              <a:buFont typeface="Arial" panose="020B0604020202020204" pitchFamily="34" charset="0"/>
              <a:buChar char="•"/>
            </a:pPr>
            <a:r>
              <a:rPr lang="en-US" sz="2800" dirty="0">
                <a:solidFill>
                  <a:prstClr val="black"/>
                </a:solidFill>
                <a:latin typeface="Calibri"/>
              </a:rPr>
              <a:t> evaluate and train the existing ones.</a:t>
            </a:r>
          </a:p>
          <a:p>
            <a:r>
              <a:rPr lang="en-US" sz="2800" dirty="0">
                <a:solidFill>
                  <a:prstClr val="black"/>
                </a:solidFill>
                <a:latin typeface="Calibri"/>
              </a:rPr>
              <a:t>This online game</a:t>
            </a:r>
          </a:p>
          <a:p>
            <a:pPr marL="457200" indent="-457200">
              <a:buFont typeface="Arial" panose="020B0604020202020204" pitchFamily="34" charset="0"/>
              <a:buChar char="•"/>
            </a:pPr>
            <a:r>
              <a:rPr lang="en-US" sz="2800" dirty="0">
                <a:solidFill>
                  <a:prstClr val="black"/>
                </a:solidFill>
                <a:latin typeface="Calibri"/>
              </a:rPr>
              <a:t> is an interactive, educational and enjoyable process</a:t>
            </a:r>
          </a:p>
          <a:p>
            <a:pPr marL="457200" indent="-457200">
              <a:buFont typeface="Arial" panose="020B0604020202020204" pitchFamily="34" charset="0"/>
              <a:buChar char="•"/>
            </a:pPr>
            <a:r>
              <a:rPr lang="en-US" sz="2800" dirty="0">
                <a:solidFill>
                  <a:prstClr val="black"/>
                </a:solidFill>
                <a:latin typeface="Calibri"/>
              </a:rPr>
              <a:t> helps companies make the closest match between a job and the right candidate based on their personality.</a:t>
            </a:r>
          </a:p>
          <a:p>
            <a:endParaRPr lang="en-US" sz="1350" dirty="0">
              <a:solidFill>
                <a:prstClr val="black"/>
              </a:solidFill>
              <a:latin typeface="Calibri"/>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8840" y="4437112"/>
            <a:ext cx="4074540" cy="2291928"/>
          </a:xfrm>
          <a:prstGeom prst="rect">
            <a:avLst/>
          </a:prstGeom>
        </p:spPr>
      </p:pic>
    </p:spTree>
    <p:extLst>
      <p:ext uri="{BB962C8B-B14F-4D97-AF65-F5344CB8AC3E}">
        <p14:creationId xmlns:p14="http://schemas.microsoft.com/office/powerpoint/2010/main" val="318745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207569" y="260649"/>
            <a:ext cx="7893903" cy="3570208"/>
          </a:xfrm>
          <a:prstGeom prst="rect">
            <a:avLst/>
          </a:prstGeom>
        </p:spPr>
        <p:txBody>
          <a:bodyPr wrap="square">
            <a:spAutoFit/>
          </a:bodyPr>
          <a:lstStyle/>
          <a:p>
            <a:pPr algn="ctr"/>
            <a:r>
              <a:rPr lang="en-US" sz="3000" dirty="0">
                <a:solidFill>
                  <a:prstClr val="black"/>
                </a:solidFill>
                <a:latin typeface="Bodoni MT Black" panose="02070A03080606020203" pitchFamily="18" charset="0"/>
              </a:rPr>
              <a:t>The idea</a:t>
            </a:r>
          </a:p>
          <a:p>
            <a:r>
              <a:rPr lang="en-US" sz="2800" dirty="0">
                <a:solidFill>
                  <a:prstClr val="black"/>
                </a:solidFill>
                <a:latin typeface="Calibri"/>
              </a:rPr>
              <a:t>The idea for </a:t>
            </a:r>
            <a:r>
              <a:rPr lang="en-US" sz="2800" dirty="0" err="1">
                <a:solidFill>
                  <a:prstClr val="black"/>
                </a:solidFill>
                <a:latin typeface="Calibri"/>
              </a:rPr>
              <a:t>Owiwi</a:t>
            </a:r>
            <a:r>
              <a:rPr lang="en-US" sz="2800" dirty="0">
                <a:solidFill>
                  <a:prstClr val="black"/>
                </a:solidFill>
                <a:latin typeface="Calibri"/>
              </a:rPr>
              <a:t> had started when Athena was doing postgraduate studies. There, she</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met Elias Bartholomew, the co-founder of </a:t>
            </a:r>
            <a:r>
              <a:rPr lang="en-US" sz="2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Owiwi</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prstClr val="black"/>
                </a:solidFill>
                <a:latin typeface="Calibri"/>
              </a:rPr>
              <a:t> </a:t>
            </a:r>
          </a:p>
          <a:p>
            <a:r>
              <a:rPr lang="en-US" sz="2800" dirty="0">
                <a:solidFill>
                  <a:prstClr val="black"/>
                </a:solidFill>
                <a:latin typeface="Calibri"/>
              </a:rPr>
              <a:t>At the very beginning, they had very bad relations, because Athena couldn’t cooperate with Elias for a university task. She wanted to work but he preferred to play electronic games…</a:t>
            </a:r>
            <a:endParaRPr lang="el-GR" sz="2800" dirty="0">
              <a:solidFill>
                <a:prstClr val="black"/>
              </a:solidFill>
              <a:latin typeface="Calibri"/>
            </a:endParaRPr>
          </a:p>
        </p:txBody>
      </p:sp>
      <p:pic>
        <p:nvPicPr>
          <p:cNvPr id="4" name="Picture 2">
            <a:extLst>
              <a:ext uri="{FF2B5EF4-FFF2-40B4-BE49-F238E27FC236}">
                <a16:creationId xmlns:a16="http://schemas.microsoft.com/office/drawing/2014/main" id="{C56E31DA-6677-48C1-8CBF-BB250C9C0F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449815"/>
            <a:ext cx="4408398" cy="2938932"/>
          </a:xfrm>
          <a:prstGeom prst="rect">
            <a:avLst/>
          </a:prstGeom>
        </p:spPr>
      </p:pic>
    </p:spTree>
    <p:extLst>
      <p:ext uri="{BB962C8B-B14F-4D97-AF65-F5344CB8AC3E}">
        <p14:creationId xmlns:p14="http://schemas.microsoft.com/office/powerpoint/2010/main" val="1870206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B9E00A72-2E62-4FDF-9F7D-F2CD939CEFEA}"/>
              </a:ext>
            </a:extLst>
          </p:cNvPr>
          <p:cNvSpPr/>
          <p:nvPr/>
        </p:nvSpPr>
        <p:spPr>
          <a:xfrm>
            <a:off x="2063552" y="320458"/>
            <a:ext cx="8280920" cy="3108543"/>
          </a:xfrm>
          <a:prstGeom prst="rect">
            <a:avLst/>
          </a:prstGeom>
        </p:spPr>
        <p:txBody>
          <a:bodyPr wrap="square">
            <a:spAutoFit/>
          </a:bodyPr>
          <a:lstStyle/>
          <a:p>
            <a:pPr algn="just"/>
            <a:r>
              <a:rPr lang="en-US" sz="2800" dirty="0">
                <a:solidFill>
                  <a:prstClr val="black"/>
                </a:solidFill>
                <a:latin typeface="Calibri"/>
              </a:rPr>
              <a:t>So, she came in her mind the idea for the game as a tool of assessment. </a:t>
            </a:r>
          </a:p>
          <a:p>
            <a:pPr algn="just"/>
            <a:r>
              <a:rPr lang="en-US" sz="2800" dirty="0">
                <a:solidFill>
                  <a:prstClr val="black"/>
                </a:solidFill>
                <a:latin typeface="Calibri"/>
              </a:rPr>
              <a:t>She also noticed that Millennials generation was very confused and with very few opportunities. By 2020 there would be 80% of human resources in the world and they couldn't evaluate them with the things I've been evaluating for 20 years now.</a:t>
            </a:r>
            <a:endParaRPr lang="el-GR" sz="2800" dirty="0">
              <a:solidFill>
                <a:prstClr val="black"/>
              </a:solidFill>
              <a:latin typeface="Calibri"/>
            </a:endParaRPr>
          </a:p>
        </p:txBody>
      </p:sp>
      <p:pic>
        <p:nvPicPr>
          <p:cNvPr id="3" name="Picture 4">
            <a:extLst>
              <a:ext uri="{FF2B5EF4-FFF2-40B4-BE49-F238E27FC236}">
                <a16:creationId xmlns:a16="http://schemas.microsoft.com/office/drawing/2014/main" id="{7A397F32-A998-4B12-AFAA-1067269ECA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47728" y="3785550"/>
            <a:ext cx="4896544" cy="2754306"/>
          </a:xfrm>
          <a:prstGeom prst="rect">
            <a:avLst/>
          </a:prstGeom>
        </p:spPr>
      </p:pic>
    </p:spTree>
    <p:extLst>
      <p:ext uri="{BB962C8B-B14F-4D97-AF65-F5344CB8AC3E}">
        <p14:creationId xmlns:p14="http://schemas.microsoft.com/office/powerpoint/2010/main" val="70380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BDDA0D-2E04-4BFA-B8E1-71353FF5AAB6}"/>
              </a:ext>
            </a:extLst>
          </p:cNvPr>
          <p:cNvSpPr>
            <a:spLocks noGrp="1"/>
          </p:cNvSpPr>
          <p:nvPr>
            <p:ph type="ctrTitle"/>
          </p:nvPr>
        </p:nvSpPr>
        <p:spPr>
          <a:xfrm>
            <a:off x="2063552" y="1484785"/>
            <a:ext cx="7918648" cy="3672408"/>
          </a:xfrm>
        </p:spPr>
        <p:txBody>
          <a:bodyPr>
            <a:normAutofit/>
          </a:bodyPr>
          <a:lstStyle/>
          <a:p>
            <a:r>
              <a:rPr lang="en-US" dirty="0">
                <a:solidFill>
                  <a:schemeClr val="bg1"/>
                </a:solidFill>
                <a:latin typeface="Arial Black" panose="020B0A04020102020204" pitchFamily="34" charset="0"/>
              </a:rPr>
              <a:t>ENTERPRISING IDEAS BASED ON LOCAL PRODUCTS</a:t>
            </a:r>
            <a:endParaRPr lang="el-GR"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9859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877E68-BBF6-4B88-83E7-36DE0E1B3DC1}"/>
              </a:ext>
            </a:extLst>
          </p:cNvPr>
          <p:cNvSpPr>
            <a:spLocks noGrp="1"/>
          </p:cNvSpPr>
          <p:nvPr>
            <p:ph type="title"/>
          </p:nvPr>
        </p:nvSpPr>
        <p:spPr>
          <a:xfrm>
            <a:off x="1847528" y="332656"/>
            <a:ext cx="8496944" cy="1872208"/>
          </a:xfrm>
        </p:spPr>
        <p:txBody>
          <a:bodyPr>
            <a:normAutofit fontScale="90000"/>
          </a:bodyPr>
          <a:lstStyle/>
          <a:p>
            <a:r>
              <a:rPr lang="en-US" dirty="0">
                <a:solidFill>
                  <a:schemeClr val="bg1"/>
                </a:solidFill>
              </a:rPr>
              <a:t>Entrepreneurs are individuals who see a need for a service or product and start a business to fill that need.</a:t>
            </a:r>
            <a:endParaRPr lang="el-GR" dirty="0">
              <a:solidFill>
                <a:schemeClr val="bg1"/>
              </a:solidFill>
            </a:endParaRPr>
          </a:p>
        </p:txBody>
      </p:sp>
      <p:pic>
        <p:nvPicPr>
          <p:cNvPr id="6" name="Θέση περιεχομένου 5">
            <a:extLst>
              <a:ext uri="{FF2B5EF4-FFF2-40B4-BE49-F238E27FC236}">
                <a16:creationId xmlns:a16="http://schemas.microsoft.com/office/drawing/2014/main" id="{E42FD360-3FB9-4B73-AFC0-254A5ABBC5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7688" y="2275830"/>
            <a:ext cx="5544616" cy="4266755"/>
          </a:xfrm>
        </p:spPr>
      </p:pic>
    </p:spTree>
    <p:extLst>
      <p:ext uri="{BB962C8B-B14F-4D97-AF65-F5344CB8AC3E}">
        <p14:creationId xmlns:p14="http://schemas.microsoft.com/office/powerpoint/2010/main" val="980771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283464"/>
            <a:ext cx="8229600" cy="1057304"/>
          </a:xfrm>
        </p:spPr>
        <p:txBody>
          <a:bodyPr/>
          <a:lstStyle/>
          <a:p>
            <a:pPr algn="ctr"/>
            <a:r>
              <a:rPr lang="en-US" b="1" dirty="0">
                <a:solidFill>
                  <a:schemeClr val="accent1">
                    <a:lumMod val="50000"/>
                  </a:schemeClr>
                </a:solidFill>
              </a:rPr>
              <a:t>BALDJIS COMPANY</a:t>
            </a:r>
            <a:endParaRPr lang="el-GR" b="1" dirty="0">
              <a:solidFill>
                <a:schemeClr val="accent1">
                  <a:lumMod val="50000"/>
                </a:schemeClr>
              </a:solidFill>
            </a:endParaRPr>
          </a:p>
        </p:txBody>
      </p:sp>
      <p:sp>
        <p:nvSpPr>
          <p:cNvPr id="3" name="2 - Θέση περιεχομένου"/>
          <p:cNvSpPr>
            <a:spLocks noGrp="1"/>
          </p:cNvSpPr>
          <p:nvPr>
            <p:ph idx="1"/>
          </p:nvPr>
        </p:nvSpPr>
        <p:spPr>
          <a:xfrm>
            <a:off x="2063552" y="1340768"/>
            <a:ext cx="8147248" cy="5233768"/>
          </a:xfrm>
        </p:spPr>
        <p:txBody>
          <a:bodyPr>
            <a:normAutofit/>
          </a:bodyPr>
          <a:lstStyle/>
          <a:p>
            <a:pPr marL="109728" indent="0">
              <a:buClr>
                <a:schemeClr val="accent1">
                  <a:lumMod val="75000"/>
                </a:schemeClr>
              </a:buClr>
              <a:buNone/>
            </a:pPr>
            <a:r>
              <a:rPr lang="en-US" sz="2400" dirty="0"/>
              <a:t> </a:t>
            </a:r>
            <a:r>
              <a:rPr lang="en-US" dirty="0"/>
              <a:t>It is  one of the oldest and most experienced canneries in Greece, indeed in the whole Balkans area.</a:t>
            </a:r>
          </a:p>
        </p:txBody>
      </p:sp>
      <p:pic>
        <p:nvPicPr>
          <p:cNvPr id="4" name="3 - Εικόνα" descr="baldjisold_figs_factory2.jpg">
            <a:extLst>
              <a:ext uri="{FF2B5EF4-FFF2-40B4-BE49-F238E27FC236}">
                <a16:creationId xmlns:a16="http://schemas.microsoft.com/office/drawing/2014/main" id="{88EBF4EC-2CBE-419A-845A-FC426EF5ADE8}"/>
              </a:ext>
            </a:extLst>
          </p:cNvPr>
          <p:cNvPicPr>
            <a:picLocks noChangeAspect="1"/>
          </p:cNvPicPr>
          <p:nvPr/>
        </p:nvPicPr>
        <p:blipFill>
          <a:blip r:embed="rId2"/>
          <a:stretch>
            <a:fillRect/>
          </a:stretch>
        </p:blipFill>
        <p:spPr>
          <a:xfrm>
            <a:off x="3359696" y="2916205"/>
            <a:ext cx="5832648" cy="3923746"/>
          </a:xfrm>
          <a:prstGeom prst="rect">
            <a:avLst/>
          </a:prstGeom>
        </p:spPr>
      </p:pic>
    </p:spTree>
    <p:extLst>
      <p:ext uri="{BB962C8B-B14F-4D97-AF65-F5344CB8AC3E}">
        <p14:creationId xmlns:p14="http://schemas.microsoft.com/office/powerpoint/2010/main" val="3679775642"/>
      </p:ext>
    </p:extLst>
  </p:cSld>
  <p:clrMapOvr>
    <a:masterClrMapping/>
  </p:clrMapOvr>
  <p:transition advClick="0" advTm="30000">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6290C6-B4E6-4EE2-BAA5-189346B071A7}"/>
              </a:ext>
            </a:extLst>
          </p:cNvPr>
          <p:cNvSpPr>
            <a:spLocks noGrp="1"/>
          </p:cNvSpPr>
          <p:nvPr>
            <p:ph type="title"/>
          </p:nvPr>
        </p:nvSpPr>
        <p:spPr>
          <a:xfrm>
            <a:off x="1791603" y="275164"/>
            <a:ext cx="8003231" cy="1569660"/>
          </a:xfrm>
        </p:spPr>
        <p:txBody>
          <a:bodyPr>
            <a:normAutofit fontScale="90000"/>
          </a:bodyPr>
          <a:lstStyle/>
          <a:p>
            <a:pPr algn="l"/>
            <a:r>
              <a:rPr lang="en-US" sz="3200" dirty="0"/>
              <a:t/>
            </a:r>
            <a:br>
              <a:rPr lang="en-US" sz="3200" dirty="0"/>
            </a:br>
            <a:r>
              <a:rPr lang="el-GR" sz="3200" dirty="0"/>
              <a:t/>
            </a:r>
            <a:br>
              <a:rPr lang="el-GR" sz="3200" dirty="0"/>
            </a:br>
            <a:r>
              <a:rPr lang="el-GR" sz="3200" dirty="0"/>
              <a:t/>
            </a:r>
            <a:br>
              <a:rPr lang="el-GR" sz="3200" dirty="0"/>
            </a:br>
            <a:r>
              <a:rPr lang="en-US" sz="3200" dirty="0"/>
              <a:t>Established in 1910 by </a:t>
            </a:r>
            <a:r>
              <a:rPr lang="en-US" sz="3200" dirty="0" err="1"/>
              <a:t>Menelaos</a:t>
            </a:r>
            <a:r>
              <a:rPr lang="en-US" sz="3200" dirty="0"/>
              <a:t> </a:t>
            </a:r>
            <a:r>
              <a:rPr lang="en-US" sz="3200" dirty="0" err="1"/>
              <a:t>Baldjis</a:t>
            </a:r>
            <a:r>
              <a:rPr lang="en-US" sz="3200" dirty="0"/>
              <a:t>, the factory has been exporting the best products that </a:t>
            </a:r>
            <a:r>
              <a:rPr lang="en-US" sz="3200" b="1" dirty="0">
                <a:solidFill>
                  <a:srgbClr val="002060"/>
                </a:solidFill>
              </a:rPr>
              <a:t>Kalamata</a:t>
            </a:r>
            <a:r>
              <a:rPr lang="en-US" sz="3200" dirty="0"/>
              <a:t> region has to offer.    </a:t>
            </a:r>
            <a:br>
              <a:rPr lang="en-US" sz="3200" dirty="0"/>
            </a:br>
            <a:r>
              <a:rPr lang="en-US" sz="3200" dirty="0"/>
              <a:t/>
            </a:r>
            <a:br>
              <a:rPr lang="en-US" sz="3200" dirty="0"/>
            </a:br>
            <a:r>
              <a:rPr lang="en-US" sz="3200" dirty="0"/>
              <a:t/>
            </a:r>
            <a:br>
              <a:rPr lang="en-US" sz="3200" dirty="0"/>
            </a:br>
            <a:endParaRPr lang="el-GR" sz="3200" dirty="0"/>
          </a:p>
        </p:txBody>
      </p:sp>
      <p:sp>
        <p:nvSpPr>
          <p:cNvPr id="4" name="Ορθογώνιο 3">
            <a:extLst>
              <a:ext uri="{FF2B5EF4-FFF2-40B4-BE49-F238E27FC236}">
                <a16:creationId xmlns:a16="http://schemas.microsoft.com/office/drawing/2014/main" id="{FF8274A5-07D5-4801-9546-FF4665ACD2D0}"/>
              </a:ext>
            </a:extLst>
          </p:cNvPr>
          <p:cNvSpPr/>
          <p:nvPr/>
        </p:nvSpPr>
        <p:spPr>
          <a:xfrm>
            <a:off x="2351584" y="4725144"/>
            <a:ext cx="8003232" cy="1569660"/>
          </a:xfrm>
          <a:prstGeom prst="rect">
            <a:avLst/>
          </a:prstGeom>
        </p:spPr>
        <p:txBody>
          <a:bodyPr wrap="square">
            <a:spAutoFit/>
          </a:bodyPr>
          <a:lstStyle/>
          <a:p>
            <a:pPr marL="109728">
              <a:buClr>
                <a:srgbClr val="4F81BD">
                  <a:lumMod val="75000"/>
                </a:srgbClr>
              </a:buClr>
            </a:pPr>
            <a:r>
              <a:rPr lang="en-US" sz="3200" dirty="0">
                <a:solidFill>
                  <a:prstClr val="black"/>
                </a:solidFill>
                <a:latin typeface="Calibri"/>
              </a:rPr>
              <a:t>Dried figs were one of the first products that were exported by this country, to the USA, and to other parts of the world. </a:t>
            </a:r>
            <a:endParaRPr lang="el-GR" sz="3200" dirty="0">
              <a:solidFill>
                <a:prstClr val="black"/>
              </a:solidFill>
              <a:latin typeface="Calibri"/>
            </a:endParaRPr>
          </a:p>
        </p:txBody>
      </p:sp>
      <p:pic>
        <p:nvPicPr>
          <p:cNvPr id="5" name="Picture 8" descr="Î£ÏÎµÏÎ¹ÎºÎ® ÎµÎ¹ÎºÏÎ½Î±">
            <a:extLst>
              <a:ext uri="{FF2B5EF4-FFF2-40B4-BE49-F238E27FC236}">
                <a16:creationId xmlns:a16="http://schemas.microsoft.com/office/drawing/2014/main" id="{A9C5C532-A697-431A-A847-5612BC8849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0177" y="2286375"/>
            <a:ext cx="3857620" cy="2252045"/>
          </a:xfrm>
          <a:prstGeom prst="rect">
            <a:avLst/>
          </a:prstGeom>
          <a:noFill/>
        </p:spPr>
      </p:pic>
      <p:pic>
        <p:nvPicPr>
          <p:cNvPr id="6" name="Picture 6" descr="ÎÏÎ¿ÏÎ­Î»ÎµÏÎ¼Î± ÎµÎ¹ÎºÏÎ½Î±Ï Î³Î¹Î± kalamata greece">
            <a:extLst>
              <a:ext uri="{FF2B5EF4-FFF2-40B4-BE49-F238E27FC236}">
                <a16:creationId xmlns:a16="http://schemas.microsoft.com/office/drawing/2014/main" id="{C23D79E3-3D55-4618-AA50-0795A5F659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3201" y="2298240"/>
            <a:ext cx="3441633" cy="2261520"/>
          </a:xfrm>
          <a:prstGeom prst="rect">
            <a:avLst/>
          </a:prstGeom>
          <a:noFill/>
        </p:spPr>
      </p:pic>
    </p:spTree>
    <p:extLst>
      <p:ext uri="{BB962C8B-B14F-4D97-AF65-F5344CB8AC3E}">
        <p14:creationId xmlns:p14="http://schemas.microsoft.com/office/powerpoint/2010/main" val="246518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063552" y="69712"/>
            <a:ext cx="8118644" cy="1055032"/>
          </a:xfrm>
        </p:spPr>
        <p:txBody>
          <a:bodyPr>
            <a:normAutofit/>
          </a:bodyPr>
          <a:lstStyle/>
          <a:p>
            <a:pPr algn="just"/>
            <a:r>
              <a:rPr lang="en-US" sz="3600" b="1" dirty="0"/>
              <a:t>             </a:t>
            </a:r>
            <a:r>
              <a:rPr lang="en-US" sz="3600" b="1" dirty="0">
                <a:solidFill>
                  <a:schemeClr val="accent1">
                    <a:lumMod val="50000"/>
                  </a:schemeClr>
                </a:solidFill>
                <a:latin typeface="+mn-lt"/>
              </a:rPr>
              <a:t>BALDJIS DRIED FIGS</a:t>
            </a:r>
            <a:endParaRPr lang="el-GR" sz="3600" b="1" dirty="0">
              <a:solidFill>
                <a:schemeClr val="accent1">
                  <a:lumMod val="50000"/>
                </a:schemeClr>
              </a:solidFill>
              <a:latin typeface="+mn-lt"/>
            </a:endParaRPr>
          </a:p>
        </p:txBody>
      </p:sp>
      <p:sp>
        <p:nvSpPr>
          <p:cNvPr id="3" name="2 - Θέση περιεχομένου"/>
          <p:cNvSpPr>
            <a:spLocks noGrp="1"/>
          </p:cNvSpPr>
          <p:nvPr>
            <p:ph idx="1"/>
          </p:nvPr>
        </p:nvSpPr>
        <p:spPr>
          <a:xfrm>
            <a:off x="2063552" y="980729"/>
            <a:ext cx="8118644" cy="5558938"/>
          </a:xfrm>
        </p:spPr>
        <p:txBody>
          <a:bodyPr>
            <a:normAutofit/>
          </a:bodyPr>
          <a:lstStyle/>
          <a:p>
            <a:pPr algn="just"/>
            <a:r>
              <a:rPr lang="en-US" sz="2400" dirty="0"/>
              <a:t> Dried figs are low in fat and very low in sodium.</a:t>
            </a:r>
          </a:p>
          <a:p>
            <a:pPr algn="just"/>
            <a:r>
              <a:rPr lang="en-US" sz="2400" dirty="0"/>
              <a:t>They contain no saturated fat or cholesterol.</a:t>
            </a:r>
          </a:p>
          <a:p>
            <a:pPr algn="just"/>
            <a:r>
              <a:rPr lang="en-US" sz="2400" dirty="0"/>
              <a:t>They are a good source of fiber.</a:t>
            </a:r>
          </a:p>
          <a:p>
            <a:pPr algn="just">
              <a:buNone/>
            </a:pPr>
            <a:endParaRPr lang="el-GR" dirty="0"/>
          </a:p>
        </p:txBody>
      </p:sp>
      <p:pic>
        <p:nvPicPr>
          <p:cNvPr id="4" name="3 - Εικόνα" descr="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8910" y="4396926"/>
            <a:ext cx="2798064" cy="2432304"/>
          </a:xfrm>
          <a:prstGeom prst="rect">
            <a:avLst/>
          </a:prstGeom>
        </p:spPr>
      </p:pic>
      <p:pic>
        <p:nvPicPr>
          <p:cNvPr id="19458" name="Picture 2" descr="ÎÏÎ¿ÏÎ­Î»ÎµÏÎ¼Î± ÎµÎ¹ÎºÏÎ½Î±Ï Î³Î¹Î± FI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0649" y="2276872"/>
            <a:ext cx="3839092" cy="2543484"/>
          </a:xfrm>
          <a:prstGeom prst="rect">
            <a:avLst/>
          </a:prstGeom>
          <a:noFill/>
        </p:spPr>
      </p:pic>
      <p:pic>
        <p:nvPicPr>
          <p:cNvPr id="6" name="9 - Εικόνα" descr="fresh-fig-exporter.jpg">
            <a:extLst>
              <a:ext uri="{FF2B5EF4-FFF2-40B4-BE49-F238E27FC236}">
                <a16:creationId xmlns:a16="http://schemas.microsoft.com/office/drawing/2014/main" id="{51BEA711-39BF-4251-ABED-25135B532AD5}"/>
              </a:ext>
            </a:extLst>
          </p:cNvPr>
          <p:cNvPicPr>
            <a:picLocks noChangeAspect="1"/>
          </p:cNvPicPr>
          <p:nvPr/>
        </p:nvPicPr>
        <p:blipFill>
          <a:blip r:embed="rId4"/>
          <a:stretch>
            <a:fillRect/>
          </a:stretch>
        </p:blipFill>
        <p:spPr>
          <a:xfrm>
            <a:off x="1960910" y="2566172"/>
            <a:ext cx="2504325" cy="2388053"/>
          </a:xfrm>
          <a:prstGeom prst="rect">
            <a:avLst/>
          </a:prstGeom>
        </p:spPr>
      </p:pic>
    </p:spTree>
    <p:extLst>
      <p:ext uri="{BB962C8B-B14F-4D97-AF65-F5344CB8AC3E}">
        <p14:creationId xmlns:p14="http://schemas.microsoft.com/office/powerpoint/2010/main" val="2545746081"/>
      </p:ext>
    </p:extLst>
  </p:cSld>
  <p:clrMapOvr>
    <a:masterClrMapping/>
  </p:clrMapOvr>
  <p:transition advClick="0" advTm="15000">
    <p:wipe dir="d"/>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7528" y="116632"/>
            <a:ext cx="8373616" cy="1069410"/>
          </a:xfrm>
        </p:spPr>
        <p:txBody>
          <a:bodyPr/>
          <a:lstStyle/>
          <a:p>
            <a:r>
              <a:rPr lang="en-US" dirty="0"/>
              <a:t> </a:t>
            </a:r>
            <a:r>
              <a:rPr lang="en-US" sz="4000" b="1" dirty="0">
                <a:solidFill>
                  <a:srgbClr val="002060"/>
                </a:solidFill>
                <a:latin typeface="+mn-lt"/>
              </a:rPr>
              <a:t>ASKADA FARM</a:t>
            </a:r>
            <a:endParaRPr lang="el-GR" sz="4000" b="1" dirty="0">
              <a:solidFill>
                <a:srgbClr val="002060"/>
              </a:solidFill>
              <a:latin typeface="+mn-lt"/>
            </a:endParaRPr>
          </a:p>
        </p:txBody>
      </p:sp>
      <p:sp>
        <p:nvSpPr>
          <p:cNvPr id="3" name="Content Placeholder 2"/>
          <p:cNvSpPr>
            <a:spLocks noGrp="1"/>
          </p:cNvSpPr>
          <p:nvPr>
            <p:ph idx="1"/>
          </p:nvPr>
        </p:nvSpPr>
        <p:spPr>
          <a:xfrm>
            <a:off x="2567608" y="1052737"/>
            <a:ext cx="7653536" cy="1728192"/>
          </a:xfrm>
        </p:spPr>
        <p:txBody>
          <a:bodyPr/>
          <a:lstStyle/>
          <a:p>
            <a:pPr marL="109728" indent="0" algn="ctr">
              <a:buNone/>
            </a:pPr>
            <a:r>
              <a:rPr lang="en-US" dirty="0"/>
              <a:t>A couple from </a:t>
            </a:r>
            <a:r>
              <a:rPr lang="en-US" b="1" dirty="0" err="1">
                <a:solidFill>
                  <a:srgbClr val="002060"/>
                </a:solidFill>
              </a:rPr>
              <a:t>Kymi</a:t>
            </a:r>
            <a:r>
              <a:rPr lang="en-US" dirty="0"/>
              <a:t> decided in 2013 to create its own organic fig farm, fulfilling one of their childhood dreams.</a:t>
            </a: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5595" y="3140968"/>
            <a:ext cx="4474467" cy="335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Εικόνα 4">
            <a:extLst>
              <a:ext uri="{FF2B5EF4-FFF2-40B4-BE49-F238E27FC236}">
                <a16:creationId xmlns:a16="http://schemas.microsoft.com/office/drawing/2014/main" id="{2F4DE681-09B6-4F24-8E6F-DBD616143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2769463"/>
            <a:ext cx="3240360" cy="3840427"/>
          </a:xfrm>
          <a:prstGeom prst="rect">
            <a:avLst/>
          </a:prstGeom>
        </p:spPr>
      </p:pic>
    </p:spTree>
    <p:extLst>
      <p:ext uri="{BB962C8B-B14F-4D97-AF65-F5344CB8AC3E}">
        <p14:creationId xmlns:p14="http://schemas.microsoft.com/office/powerpoint/2010/main" val="3551750705"/>
      </p:ext>
    </p:extLst>
  </p:cSld>
  <p:clrMapOvr>
    <a:masterClrMapping/>
  </p:clrMapOvr>
  <p:transition spd="slow" advTm="15000">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3552" y="283464"/>
            <a:ext cx="8157592" cy="913288"/>
          </a:xfrm>
        </p:spPr>
        <p:txBody>
          <a:bodyPr>
            <a:normAutofit/>
          </a:bodyPr>
          <a:lstStyle/>
          <a:p>
            <a:pPr algn="ctr"/>
            <a:r>
              <a:rPr lang="en-US" sz="3200" b="1" dirty="0">
                <a:solidFill>
                  <a:srgbClr val="002060"/>
                </a:solidFill>
              </a:rPr>
              <a:t>ASKADA FARM’S PRODUCTS</a:t>
            </a:r>
            <a:endParaRPr lang="el-GR" sz="3200" b="1" dirty="0">
              <a:solidFill>
                <a:srgbClr val="002060"/>
              </a:solidFill>
            </a:endParaRPr>
          </a:p>
        </p:txBody>
      </p:sp>
      <p:sp>
        <p:nvSpPr>
          <p:cNvPr id="3" name="Content Placeholder 2"/>
          <p:cNvSpPr>
            <a:spLocks noGrp="1"/>
          </p:cNvSpPr>
          <p:nvPr>
            <p:ph idx="1"/>
          </p:nvPr>
        </p:nvSpPr>
        <p:spPr>
          <a:xfrm>
            <a:off x="1919537" y="1245516"/>
            <a:ext cx="8564437" cy="1774252"/>
          </a:xfrm>
        </p:spPr>
        <p:txBody>
          <a:bodyPr>
            <a:normAutofit fontScale="85000" lnSpcReduction="20000"/>
          </a:bodyPr>
          <a:lstStyle/>
          <a:p>
            <a:pPr>
              <a:buClr>
                <a:schemeClr val="tx2">
                  <a:lumMod val="75000"/>
                </a:schemeClr>
              </a:buClr>
            </a:pPr>
            <a:r>
              <a:rPr lang="el-GR" dirty="0"/>
              <a:t> </a:t>
            </a:r>
            <a:r>
              <a:rPr lang="en-US" dirty="0"/>
              <a:t>Their products exist in the shelves of well-known stores </a:t>
            </a:r>
          </a:p>
          <a:p>
            <a:pPr marL="109728" indent="0">
              <a:buNone/>
            </a:pPr>
            <a:r>
              <a:rPr lang="el-GR" dirty="0"/>
              <a:t>     </a:t>
            </a:r>
            <a:r>
              <a:rPr lang="en-US" dirty="0"/>
              <a:t>all over the world.</a:t>
            </a:r>
          </a:p>
          <a:p>
            <a:pPr>
              <a:buClr>
                <a:schemeClr val="tx2">
                  <a:lumMod val="75000"/>
                </a:schemeClr>
              </a:buClr>
            </a:pPr>
            <a:r>
              <a:rPr lang="en-US" dirty="0"/>
              <a:t>Since 2014, the company receives an award from </a:t>
            </a:r>
          </a:p>
          <a:p>
            <a:pPr marL="109728" indent="0">
              <a:buNone/>
            </a:pPr>
            <a:r>
              <a:rPr lang="el-GR" dirty="0"/>
              <a:t>   </a:t>
            </a:r>
            <a:r>
              <a:rPr lang="en-US" dirty="0"/>
              <a:t>Great Taste Awards.</a:t>
            </a:r>
            <a:endParaRPr lang="el-GR"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56040" y="3378765"/>
            <a:ext cx="391294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3F7578A-9958-4F92-BE7C-81432D3F44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553" y="3378765"/>
            <a:ext cx="4112955"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589449"/>
      </p:ext>
    </p:extLst>
  </p:cSld>
  <p:clrMapOvr>
    <a:masterClrMapping/>
  </p:clrMapOvr>
  <p:transition spd="slow" advTm="15000">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584" y="366839"/>
            <a:ext cx="7859216" cy="2817927"/>
          </a:xfrm>
        </p:spPr>
        <p:txBody>
          <a:bodyPr>
            <a:normAutofit fontScale="62500" lnSpcReduction="20000"/>
          </a:bodyPr>
          <a:lstStyle/>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r>
              <a:rPr lang="en-US" dirty="0"/>
              <a:t> </a:t>
            </a:r>
          </a:p>
          <a:p>
            <a:pPr marL="109728" indent="0">
              <a:buNone/>
            </a:pP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5159" y="360019"/>
            <a:ext cx="2466724" cy="246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1192" y="442677"/>
            <a:ext cx="3240360" cy="246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5F54EC63-FBA5-4D6E-869C-8DB14522A4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1" y="2982501"/>
            <a:ext cx="2687327" cy="268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08F93DF0-C19B-4A49-9715-40F06CE954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4759" y="3140233"/>
            <a:ext cx="2529594" cy="252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a:extLst>
              <a:ext uri="{FF2B5EF4-FFF2-40B4-BE49-F238E27FC236}">
                <a16:creationId xmlns:a16="http://schemas.microsoft.com/office/drawing/2014/main" id="{BD55B18E-6CB7-4E3E-9A7B-E4E650157790}"/>
              </a:ext>
            </a:extLst>
          </p:cNvPr>
          <p:cNvSpPr/>
          <p:nvPr/>
        </p:nvSpPr>
        <p:spPr>
          <a:xfrm>
            <a:off x="2203490" y="5838743"/>
            <a:ext cx="3141708" cy="461665"/>
          </a:xfrm>
          <a:prstGeom prst="rect">
            <a:avLst/>
          </a:prstGeom>
        </p:spPr>
        <p:txBody>
          <a:bodyPr wrap="square">
            <a:spAutoFit/>
          </a:bodyPr>
          <a:lstStyle/>
          <a:p>
            <a:pPr marL="109728"/>
            <a:r>
              <a:rPr lang="en-US" sz="2400" dirty="0">
                <a:solidFill>
                  <a:srgbClr val="002060"/>
                </a:solidFill>
                <a:latin typeface="Calibri"/>
              </a:rPr>
              <a:t>Fig chutney </a:t>
            </a:r>
          </a:p>
        </p:txBody>
      </p:sp>
      <p:sp>
        <p:nvSpPr>
          <p:cNvPr id="6" name="Ορθογώνιο 5">
            <a:extLst>
              <a:ext uri="{FF2B5EF4-FFF2-40B4-BE49-F238E27FC236}">
                <a16:creationId xmlns:a16="http://schemas.microsoft.com/office/drawing/2014/main" id="{CB0CF0A1-1163-4066-A17F-3F59381B534D}"/>
              </a:ext>
            </a:extLst>
          </p:cNvPr>
          <p:cNvSpPr/>
          <p:nvPr/>
        </p:nvSpPr>
        <p:spPr>
          <a:xfrm>
            <a:off x="2135561" y="2975332"/>
            <a:ext cx="4642004" cy="461665"/>
          </a:xfrm>
          <a:prstGeom prst="rect">
            <a:avLst/>
          </a:prstGeom>
        </p:spPr>
        <p:txBody>
          <a:bodyPr wrap="square">
            <a:spAutoFit/>
          </a:bodyPr>
          <a:lstStyle/>
          <a:p>
            <a:r>
              <a:rPr lang="en-US" dirty="0">
                <a:solidFill>
                  <a:prstClr val="black"/>
                </a:solidFill>
                <a:latin typeface="Calibri"/>
              </a:rPr>
              <a:t> </a:t>
            </a:r>
            <a:r>
              <a:rPr lang="en-US" sz="2400" dirty="0">
                <a:solidFill>
                  <a:srgbClr val="002060"/>
                </a:solidFill>
                <a:latin typeface="Calibri"/>
              </a:rPr>
              <a:t>Sundried figs </a:t>
            </a:r>
            <a:endParaRPr lang="el-GR" sz="2400" dirty="0">
              <a:solidFill>
                <a:srgbClr val="002060"/>
              </a:solidFill>
              <a:latin typeface="Calibri"/>
            </a:endParaRPr>
          </a:p>
        </p:txBody>
      </p:sp>
      <p:sp>
        <p:nvSpPr>
          <p:cNvPr id="9" name="Ορθογώνιο 8">
            <a:extLst>
              <a:ext uri="{FF2B5EF4-FFF2-40B4-BE49-F238E27FC236}">
                <a16:creationId xmlns:a16="http://schemas.microsoft.com/office/drawing/2014/main" id="{786D5A0F-4599-4140-98A3-306385787868}"/>
              </a:ext>
            </a:extLst>
          </p:cNvPr>
          <p:cNvSpPr/>
          <p:nvPr/>
        </p:nvSpPr>
        <p:spPr>
          <a:xfrm>
            <a:off x="5879977" y="2744500"/>
            <a:ext cx="3744417" cy="461665"/>
          </a:xfrm>
          <a:prstGeom prst="rect">
            <a:avLst/>
          </a:prstGeom>
        </p:spPr>
        <p:txBody>
          <a:bodyPr wrap="square">
            <a:spAutoFit/>
          </a:bodyPr>
          <a:lstStyle/>
          <a:p>
            <a:pPr marL="109728"/>
            <a:r>
              <a:rPr lang="el-GR" sz="2400" dirty="0">
                <a:solidFill>
                  <a:srgbClr val="002060"/>
                </a:solidFill>
                <a:latin typeface="Calibri"/>
              </a:rPr>
              <a:t>     </a:t>
            </a:r>
            <a:r>
              <a:rPr lang="en-US" sz="2400" dirty="0">
                <a:solidFill>
                  <a:srgbClr val="002060"/>
                </a:solidFill>
                <a:latin typeface="Calibri"/>
              </a:rPr>
              <a:t>Fig chocolates with</a:t>
            </a:r>
            <a:r>
              <a:rPr lang="el-GR" sz="2400" dirty="0">
                <a:solidFill>
                  <a:srgbClr val="002060"/>
                </a:solidFill>
                <a:latin typeface="Calibri"/>
              </a:rPr>
              <a:t> </a:t>
            </a:r>
            <a:r>
              <a:rPr lang="en-US" sz="2400" dirty="0">
                <a:solidFill>
                  <a:srgbClr val="002060"/>
                </a:solidFill>
                <a:latin typeface="Calibri"/>
              </a:rPr>
              <a:t>wine</a:t>
            </a:r>
          </a:p>
        </p:txBody>
      </p:sp>
      <p:sp>
        <p:nvSpPr>
          <p:cNvPr id="10" name="Ορθογώνιο 9">
            <a:extLst>
              <a:ext uri="{FF2B5EF4-FFF2-40B4-BE49-F238E27FC236}">
                <a16:creationId xmlns:a16="http://schemas.microsoft.com/office/drawing/2014/main" id="{6647463A-3F30-4A42-8D68-D3F16BFC70DC}"/>
              </a:ext>
            </a:extLst>
          </p:cNvPr>
          <p:cNvSpPr/>
          <p:nvPr/>
        </p:nvSpPr>
        <p:spPr>
          <a:xfrm>
            <a:off x="6281192" y="5792577"/>
            <a:ext cx="3077830" cy="461665"/>
          </a:xfrm>
          <a:prstGeom prst="rect">
            <a:avLst/>
          </a:prstGeom>
        </p:spPr>
        <p:txBody>
          <a:bodyPr wrap="square">
            <a:spAutoFit/>
          </a:bodyPr>
          <a:lstStyle/>
          <a:p>
            <a:pPr marL="109728"/>
            <a:r>
              <a:rPr lang="en-US" sz="2400" dirty="0">
                <a:solidFill>
                  <a:srgbClr val="002060"/>
                </a:solidFill>
                <a:latin typeface="Calibri"/>
              </a:rPr>
              <a:t>Organic cacao fig bar</a:t>
            </a:r>
            <a:endParaRPr lang="el-GR" sz="2400" dirty="0">
              <a:solidFill>
                <a:srgbClr val="002060"/>
              </a:solidFill>
              <a:latin typeface="Calibri"/>
            </a:endParaRPr>
          </a:p>
        </p:txBody>
      </p:sp>
    </p:spTree>
    <p:extLst>
      <p:ext uri="{BB962C8B-B14F-4D97-AF65-F5344CB8AC3E}">
        <p14:creationId xmlns:p14="http://schemas.microsoft.com/office/powerpoint/2010/main" val="4009407857"/>
      </p:ext>
    </p:extLst>
  </p:cSld>
  <p:clrMapOvr>
    <a:masterClrMapping/>
  </p:clrMapOvr>
  <p:transition spd="slow" advTm="10000">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981200" y="214292"/>
            <a:ext cx="8458200" cy="1643073"/>
          </a:xfrm>
        </p:spPr>
        <p:txBody>
          <a:bodyPr>
            <a:normAutofit/>
          </a:bodyPr>
          <a:lstStyle/>
          <a:p>
            <a:r>
              <a:rPr lang="en-US" sz="4000" b="1" dirty="0">
                <a:solidFill>
                  <a:srgbClr val="7030A0"/>
                </a:solidFill>
              </a:rPr>
              <a:t> KROKOS KOZANIS</a:t>
            </a:r>
            <a:r>
              <a:rPr lang="en-US" sz="4000" b="1" dirty="0"/>
              <a:t/>
            </a:r>
            <a:br>
              <a:rPr lang="en-US" sz="4000" b="1" dirty="0"/>
            </a:br>
            <a:r>
              <a:rPr lang="en-US" sz="4000" b="1" dirty="0"/>
              <a:t>    (organic Greek red saffron)</a:t>
            </a:r>
            <a:endParaRPr lang="el-GR" sz="4000" b="1" dirty="0"/>
          </a:p>
        </p:txBody>
      </p:sp>
      <p:pic>
        <p:nvPicPr>
          <p:cNvPr id="5" name="4 - Εικόνα" descr="αρχείο λήψης (1).jpg"/>
          <p:cNvPicPr>
            <a:picLocks noChangeAspect="1"/>
          </p:cNvPicPr>
          <p:nvPr/>
        </p:nvPicPr>
        <p:blipFill>
          <a:blip r:embed="rId2"/>
          <a:stretch>
            <a:fillRect/>
          </a:stretch>
        </p:blipFill>
        <p:spPr>
          <a:xfrm>
            <a:off x="8117369" y="4581129"/>
            <a:ext cx="2505715" cy="1909280"/>
          </a:xfrm>
          <a:prstGeom prst="rect">
            <a:avLst/>
          </a:prstGeom>
        </p:spPr>
      </p:pic>
      <p:sp>
        <p:nvSpPr>
          <p:cNvPr id="3" name="Ορθογώνιο 2">
            <a:extLst>
              <a:ext uri="{FF2B5EF4-FFF2-40B4-BE49-F238E27FC236}">
                <a16:creationId xmlns:a16="http://schemas.microsoft.com/office/drawing/2014/main" id="{61048147-3608-41A8-A1EF-EBECAF816373}"/>
              </a:ext>
            </a:extLst>
          </p:cNvPr>
          <p:cNvSpPr/>
          <p:nvPr/>
        </p:nvSpPr>
        <p:spPr>
          <a:xfrm>
            <a:off x="1981200" y="1988840"/>
            <a:ext cx="8458200" cy="1938992"/>
          </a:xfrm>
          <a:prstGeom prst="rect">
            <a:avLst/>
          </a:prstGeom>
        </p:spPr>
        <p:txBody>
          <a:bodyPr wrap="square">
            <a:spAutoFit/>
          </a:bodyPr>
          <a:lstStyle/>
          <a:p>
            <a:r>
              <a:rPr lang="en-US" sz="2400" dirty="0">
                <a:solidFill>
                  <a:prstClr val="black"/>
                </a:solidFill>
                <a:latin typeface="Arial" pitchFamily="34" charset="0"/>
                <a:cs typeface="Arial" pitchFamily="34" charset="0"/>
              </a:rPr>
              <a:t>The nature’s most precious plant, the saffron flower, else known as the </a:t>
            </a:r>
            <a:r>
              <a:rPr lang="en-US" sz="2400" dirty="0" err="1">
                <a:solidFill>
                  <a:prstClr val="black"/>
                </a:solidFill>
                <a:latin typeface="Arial" pitchFamily="34" charset="0"/>
                <a:cs typeface="Arial" pitchFamily="34" charset="0"/>
              </a:rPr>
              <a:t>Krokos</a:t>
            </a:r>
            <a:r>
              <a:rPr lang="en-US" sz="2400" dirty="0">
                <a:solidFill>
                  <a:prstClr val="black"/>
                </a:solidFill>
                <a:latin typeface="Arial" pitchFamily="34" charset="0"/>
                <a:cs typeface="Arial" pitchFamily="34" charset="0"/>
              </a:rPr>
              <a:t> flower. Growing in </a:t>
            </a:r>
            <a:r>
              <a:rPr lang="en-US" sz="2400" dirty="0" err="1">
                <a:solidFill>
                  <a:prstClr val="black"/>
                </a:solidFill>
                <a:latin typeface="Arial" pitchFamily="34" charset="0"/>
                <a:cs typeface="Arial" pitchFamily="34" charset="0"/>
              </a:rPr>
              <a:t>Kozani</a:t>
            </a:r>
            <a:r>
              <a:rPr lang="en-US" sz="2400" dirty="0">
                <a:solidFill>
                  <a:prstClr val="black"/>
                </a:solidFill>
                <a:latin typeface="Arial" pitchFamily="34" charset="0"/>
                <a:cs typeface="Arial" pitchFamily="34" charset="0"/>
              </a:rPr>
              <a:t>, North Greece, and giving its name to the land where it comes from, the </a:t>
            </a:r>
            <a:r>
              <a:rPr lang="en-US" sz="2400" dirty="0" err="1">
                <a:solidFill>
                  <a:prstClr val="black"/>
                </a:solidFill>
                <a:latin typeface="Arial" pitchFamily="34" charset="0"/>
                <a:cs typeface="Arial" pitchFamily="34" charset="0"/>
              </a:rPr>
              <a:t>Krokos</a:t>
            </a:r>
            <a:r>
              <a:rPr lang="en-US" sz="2400" dirty="0">
                <a:solidFill>
                  <a:prstClr val="black"/>
                </a:solidFill>
                <a:latin typeface="Arial" pitchFamily="34" charset="0"/>
                <a:cs typeface="Arial" pitchFamily="34" charset="0"/>
              </a:rPr>
              <a:t> village. A unique flower with a beautiful story to tell.</a:t>
            </a:r>
            <a:endParaRPr lang="el-GR" sz="2400" dirty="0">
              <a:solidFill>
                <a:prstClr val="black"/>
              </a:solidFill>
              <a:latin typeface="Calibri"/>
            </a:endParaRPr>
          </a:p>
        </p:txBody>
      </p:sp>
      <p:pic>
        <p:nvPicPr>
          <p:cNvPr id="6" name="Picture 6" descr="ÎÏÎ¿ÏÎ­Î»ÎµÏÎ¼Î± ÎµÎ¹ÎºÏÎ½Î±Ï Î³Î¹Î± krokos kozanis">
            <a:extLst>
              <a:ext uri="{FF2B5EF4-FFF2-40B4-BE49-F238E27FC236}">
                <a16:creationId xmlns:a16="http://schemas.microsoft.com/office/drawing/2014/main" id="{44DCC3DF-29B4-47F3-BB7B-8C2DEC89FE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3237" y="4447547"/>
            <a:ext cx="3441018" cy="2176444"/>
          </a:xfrm>
          <a:prstGeom prst="rect">
            <a:avLst/>
          </a:prstGeom>
          <a:noFill/>
        </p:spPr>
      </p:pic>
      <p:pic>
        <p:nvPicPr>
          <p:cNvPr id="7" name="Picture 8" descr="ÎÏÎ¿ÏÎ­Î»ÎµÏÎ¼Î± ÎµÎ¹ÎºÏÎ½Î±Ï Î³Î¹Î± krokos kozanis">
            <a:extLst>
              <a:ext uri="{FF2B5EF4-FFF2-40B4-BE49-F238E27FC236}">
                <a16:creationId xmlns:a16="http://schemas.microsoft.com/office/drawing/2014/main" id="{3A0BB830-C92B-4413-B83F-5211E07D69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11898" y="4476793"/>
            <a:ext cx="2882051" cy="2166917"/>
          </a:xfrm>
          <a:prstGeom prst="rect">
            <a:avLst/>
          </a:prstGeom>
          <a:noFill/>
        </p:spPr>
      </p:pic>
    </p:spTree>
    <p:extLst>
      <p:ext uri="{BB962C8B-B14F-4D97-AF65-F5344CB8AC3E}">
        <p14:creationId xmlns:p14="http://schemas.microsoft.com/office/powerpoint/2010/main" val="3771640851"/>
      </p:ext>
    </p:extLst>
  </p:cSld>
  <p:clrMapOvr>
    <a:masterClrMapping/>
  </p:clrMapOvr>
  <p:transition advClick="0" advTm="8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232251"/>
            <a:ext cx="8229600" cy="624132"/>
          </a:xfrm>
        </p:spPr>
        <p:txBody>
          <a:bodyPr>
            <a:normAutofit fontScale="90000"/>
          </a:bodyPr>
          <a:lstStyle/>
          <a:p>
            <a:r>
              <a:rPr lang="en-US" dirty="0"/>
              <a:t>  </a:t>
            </a:r>
            <a:r>
              <a:rPr lang="en-US" sz="4000" b="1" dirty="0">
                <a:solidFill>
                  <a:srgbClr val="7030A0"/>
                </a:solidFill>
              </a:rPr>
              <a:t>THE PRODUCTION</a:t>
            </a:r>
            <a:endParaRPr lang="el-GR" sz="4000" b="1" dirty="0">
              <a:solidFill>
                <a:srgbClr val="7030A0"/>
              </a:solidFill>
            </a:endParaRPr>
          </a:p>
        </p:txBody>
      </p:sp>
      <p:sp>
        <p:nvSpPr>
          <p:cNvPr id="3" name="2 - Θέση περιεχομένου"/>
          <p:cNvSpPr>
            <a:spLocks noGrp="1"/>
          </p:cNvSpPr>
          <p:nvPr>
            <p:ph idx="1"/>
          </p:nvPr>
        </p:nvSpPr>
        <p:spPr>
          <a:xfrm>
            <a:off x="2135560" y="856384"/>
            <a:ext cx="7975198" cy="3292697"/>
          </a:xfrm>
        </p:spPr>
        <p:txBody>
          <a:bodyPr>
            <a:noAutofit/>
          </a:bodyPr>
          <a:lstStyle/>
          <a:p>
            <a:pPr algn="just"/>
            <a:r>
              <a:rPr lang="en-US" sz="2400" dirty="0">
                <a:latin typeface="Arial" pitchFamily="34" charset="0"/>
                <a:cs typeface="Arial" pitchFamily="34" charset="0"/>
              </a:rPr>
              <a:t> </a:t>
            </a:r>
            <a:r>
              <a:rPr lang="en-US" sz="2400" dirty="0" err="1">
                <a:latin typeface="Arial" pitchFamily="34" charset="0"/>
                <a:cs typeface="Arial" pitchFamily="34" charset="0"/>
              </a:rPr>
              <a:t>Krokos</a:t>
            </a:r>
            <a:r>
              <a:rPr lang="en-US" sz="2400" dirty="0">
                <a:latin typeface="Arial" pitchFamily="34" charset="0"/>
                <a:cs typeface="Arial" pitchFamily="34" charset="0"/>
              </a:rPr>
              <a:t> blossoms only once a year, every October, for barely two weeks, creating a purple magic carpet as far as the eye can see. </a:t>
            </a:r>
          </a:p>
          <a:p>
            <a:pPr algn="just"/>
            <a:r>
              <a:rPr lang="en-US" sz="2400" dirty="0">
                <a:latin typeface="Arial" pitchFamily="34" charset="0"/>
                <a:cs typeface="Arial" pitchFamily="34" charset="0"/>
              </a:rPr>
              <a:t>The flowers are harvested daily, and saffron antioxidants are at their peak.</a:t>
            </a:r>
          </a:p>
          <a:p>
            <a:pPr algn="just"/>
            <a:r>
              <a:rPr lang="en-US" sz="2400" dirty="0">
                <a:latin typeface="Arial" pitchFamily="34" charset="0"/>
                <a:cs typeface="Arial" pitchFamily="34" charset="0"/>
              </a:rPr>
              <a:t> After all the flowers have been collected, the fields look empty, but by dawn, the </a:t>
            </a:r>
            <a:r>
              <a:rPr lang="en-US" sz="2400" dirty="0" err="1">
                <a:latin typeface="Arial" pitchFamily="34" charset="0"/>
                <a:cs typeface="Arial" pitchFamily="34" charset="0"/>
              </a:rPr>
              <a:t>Krokos</a:t>
            </a:r>
            <a:r>
              <a:rPr lang="en-US" sz="2400" dirty="0">
                <a:latin typeface="Arial" pitchFamily="34" charset="0"/>
                <a:cs typeface="Arial" pitchFamily="34" charset="0"/>
              </a:rPr>
              <a:t> blooms once again, blanketing the fields in beautiful purple flowers.</a:t>
            </a:r>
          </a:p>
          <a:p>
            <a:pPr>
              <a:buNone/>
            </a:pPr>
            <a:r>
              <a:rPr lang="en-US" sz="2400" dirty="0"/>
              <a:t/>
            </a:r>
            <a:br>
              <a:rPr lang="en-US" sz="2400" dirty="0"/>
            </a:br>
            <a:endParaRPr lang="el-GR" sz="2400" dirty="0"/>
          </a:p>
        </p:txBody>
      </p:sp>
      <p:pic>
        <p:nvPicPr>
          <p:cNvPr id="4" name="3 - Εικόνα" descr="320x440_gallery_thumbnails_0001_099_KORRES_KROKOS_SIGOMIDI.jpg"/>
          <p:cNvPicPr>
            <a:picLocks noChangeAspect="1"/>
          </p:cNvPicPr>
          <p:nvPr/>
        </p:nvPicPr>
        <p:blipFill>
          <a:blip r:embed="rId2"/>
          <a:stretch>
            <a:fillRect/>
          </a:stretch>
        </p:blipFill>
        <p:spPr>
          <a:xfrm>
            <a:off x="6960096" y="4501531"/>
            <a:ext cx="1998534" cy="1942248"/>
          </a:xfrm>
          <a:prstGeom prst="rect">
            <a:avLst/>
          </a:prstGeom>
        </p:spPr>
      </p:pic>
      <p:pic>
        <p:nvPicPr>
          <p:cNvPr id="5" name="4 - Εικόνα" descr="320x440_gallery_thumbnails_0004_094_KORRES_KROKOS_SIGOMIDI.jpg"/>
          <p:cNvPicPr>
            <a:picLocks noChangeAspect="1"/>
          </p:cNvPicPr>
          <p:nvPr/>
        </p:nvPicPr>
        <p:blipFill>
          <a:blip r:embed="rId3"/>
          <a:stretch>
            <a:fillRect/>
          </a:stretch>
        </p:blipFill>
        <p:spPr>
          <a:xfrm>
            <a:off x="3071664" y="4489449"/>
            <a:ext cx="2430582" cy="1991046"/>
          </a:xfrm>
          <a:prstGeom prst="rect">
            <a:avLst/>
          </a:prstGeom>
        </p:spPr>
      </p:pic>
    </p:spTree>
    <p:extLst>
      <p:ext uri="{BB962C8B-B14F-4D97-AF65-F5344CB8AC3E}">
        <p14:creationId xmlns:p14="http://schemas.microsoft.com/office/powerpoint/2010/main" val="2152514896"/>
      </p:ext>
    </p:extLst>
  </p:cSld>
  <p:clrMapOvr>
    <a:masterClrMapping/>
  </p:clrMapOvr>
  <p:transition advClick="0" advTm="28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4375" y="360303"/>
            <a:ext cx="8208967" cy="729136"/>
          </a:xfrm>
        </p:spPr>
        <p:txBody>
          <a:bodyPr>
            <a:normAutofit/>
          </a:bodyPr>
          <a:lstStyle/>
          <a:p>
            <a:r>
              <a:rPr lang="en-US" sz="3600" dirty="0"/>
              <a:t>     </a:t>
            </a:r>
            <a:r>
              <a:rPr lang="en-US" sz="3600" b="1" dirty="0">
                <a:solidFill>
                  <a:srgbClr val="7030A0"/>
                </a:solidFill>
                <a:latin typeface="+mn-lt"/>
              </a:rPr>
              <a:t>USES OF KROKOS KOZANIS</a:t>
            </a:r>
            <a:endParaRPr lang="el-GR" sz="3600" b="1" dirty="0">
              <a:solidFill>
                <a:srgbClr val="7030A0"/>
              </a:solidFill>
              <a:latin typeface="+mn-lt"/>
            </a:endParaRPr>
          </a:p>
        </p:txBody>
      </p:sp>
      <p:sp>
        <p:nvSpPr>
          <p:cNvPr id="3" name="2 - Θέση περιεχομένου"/>
          <p:cNvSpPr>
            <a:spLocks noGrp="1"/>
          </p:cNvSpPr>
          <p:nvPr>
            <p:ph idx="1"/>
          </p:nvPr>
        </p:nvSpPr>
        <p:spPr>
          <a:xfrm>
            <a:off x="1847528" y="1268760"/>
            <a:ext cx="8334668" cy="2571684"/>
          </a:xfrm>
        </p:spPr>
        <p:txBody>
          <a:bodyPr>
            <a:normAutofit/>
          </a:bodyPr>
          <a:lstStyle/>
          <a:p>
            <a:pPr algn="just">
              <a:buNone/>
            </a:pPr>
            <a:r>
              <a:rPr lang="en-US" sz="2400" dirty="0">
                <a:latin typeface="Arial" pitchFamily="34" charset="0"/>
                <a:cs typeface="Arial" pitchFamily="34" charset="0"/>
              </a:rPr>
              <a:t>   It is a precious spice and the best saffron quality in the world, that has significant antioxidant properties:</a:t>
            </a:r>
          </a:p>
          <a:p>
            <a:pPr algn="just"/>
            <a:r>
              <a:rPr lang="en-US" sz="2400" dirty="0">
                <a:latin typeface="Arial" pitchFamily="34" charset="0"/>
                <a:cs typeface="Arial" pitchFamily="34" charset="0"/>
              </a:rPr>
              <a:t> contributing to good health, well-being, </a:t>
            </a:r>
          </a:p>
          <a:p>
            <a:pPr algn="just"/>
            <a:r>
              <a:rPr lang="en-US" sz="2400" dirty="0">
                <a:latin typeface="Arial" pitchFamily="34" charset="0"/>
                <a:cs typeface="Arial" pitchFamily="34" charset="0"/>
              </a:rPr>
              <a:t>enhances the taste </a:t>
            </a:r>
          </a:p>
          <a:p>
            <a:pPr algn="just"/>
            <a:r>
              <a:rPr lang="en-US" sz="2400" dirty="0">
                <a:latin typeface="Arial" pitchFamily="34" charset="0"/>
                <a:cs typeface="Arial" pitchFamily="34" charset="0"/>
              </a:rPr>
              <a:t> lends its appealing color to many dishes, desserts and beverages.</a:t>
            </a:r>
            <a:endParaRPr lang="el-GR" sz="2400" dirty="0"/>
          </a:p>
        </p:txBody>
      </p:sp>
      <p:sp>
        <p:nvSpPr>
          <p:cNvPr id="2050" name="AutoShape 2" descr="ÎÏÎ¿ÏÎ­Î»ÎµÏÎ¼Î± ÎµÎ¹ÎºÏÎ½Î±Ï Î³Î¹Î± krokos kozani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latin typeface="Calibri"/>
            </a:endParaRPr>
          </a:p>
        </p:txBody>
      </p:sp>
      <p:sp>
        <p:nvSpPr>
          <p:cNvPr id="2054" name="AutoShape 6" descr="ÎÏÎ¿ÏÎ­Î»ÎµÏÎ¼Î± ÎµÎ¹ÎºÏÎ½Î±Ï Î³Î¹Î± krokos kozani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latin typeface="Calibri"/>
            </a:endParaRPr>
          </a:p>
        </p:txBody>
      </p:sp>
      <p:pic>
        <p:nvPicPr>
          <p:cNvPr id="2056" name="Picture 8" descr="ÎÏÎ¿ÏÎ­Î»ÎµÏÎ¼Î± ÎµÎ¹ÎºÏÎ½Î±Ï Î³Î¹Î± krokos kozani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23592" y="3997204"/>
            <a:ext cx="3240360" cy="2640754"/>
          </a:xfrm>
          <a:prstGeom prst="rect">
            <a:avLst/>
          </a:prstGeom>
          <a:noFill/>
        </p:spPr>
      </p:pic>
      <p:pic>
        <p:nvPicPr>
          <p:cNvPr id="8" name="3 - Εικόνα" descr="αρχείο λήψης.jpg">
            <a:extLst>
              <a:ext uri="{FF2B5EF4-FFF2-40B4-BE49-F238E27FC236}">
                <a16:creationId xmlns:a16="http://schemas.microsoft.com/office/drawing/2014/main" id="{4A31F8D8-E3A9-4681-877E-DD855DA6B56D}"/>
              </a:ext>
            </a:extLst>
          </p:cNvPr>
          <p:cNvPicPr>
            <a:picLocks noChangeAspect="1"/>
          </p:cNvPicPr>
          <p:nvPr/>
        </p:nvPicPr>
        <p:blipFill>
          <a:blip r:embed="rId3"/>
          <a:stretch>
            <a:fillRect/>
          </a:stretch>
        </p:blipFill>
        <p:spPr>
          <a:xfrm>
            <a:off x="5879976" y="3761393"/>
            <a:ext cx="3888432" cy="2736304"/>
          </a:xfrm>
          <a:prstGeom prst="rect">
            <a:avLst/>
          </a:prstGeom>
        </p:spPr>
      </p:pic>
    </p:spTree>
    <p:extLst>
      <p:ext uri="{BB962C8B-B14F-4D97-AF65-F5344CB8AC3E}">
        <p14:creationId xmlns:p14="http://schemas.microsoft.com/office/powerpoint/2010/main" val="3703431239"/>
      </p:ext>
    </p:extLst>
  </p:cSld>
  <p:clrMapOvr>
    <a:masterClrMapping/>
  </p:clrMapOvr>
  <p:transition advClick="0" advTm="18000">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639616" y="160338"/>
            <a:ext cx="7814102" cy="780478"/>
          </a:xfrm>
        </p:spPr>
        <p:txBody>
          <a:bodyPr>
            <a:normAutofit/>
          </a:bodyPr>
          <a:lstStyle/>
          <a:p>
            <a:pPr algn="just"/>
            <a:r>
              <a:rPr lang="en-US" dirty="0"/>
              <a:t>           </a:t>
            </a:r>
            <a:r>
              <a:rPr lang="en-US" sz="4000" b="1" dirty="0">
                <a:latin typeface="+mn-lt"/>
              </a:rPr>
              <a:t>MASTIC OF CHIOS</a:t>
            </a:r>
            <a:endParaRPr lang="el-GR" sz="4000" b="1" dirty="0">
              <a:latin typeface="+mn-lt"/>
            </a:endParaRPr>
          </a:p>
        </p:txBody>
      </p:sp>
      <p:sp>
        <p:nvSpPr>
          <p:cNvPr id="3" name="2 - Υπότιτλος"/>
          <p:cNvSpPr>
            <a:spLocks noGrp="1"/>
          </p:cNvSpPr>
          <p:nvPr>
            <p:ph type="subTitle" idx="1"/>
          </p:nvPr>
        </p:nvSpPr>
        <p:spPr>
          <a:xfrm>
            <a:off x="1984376" y="5611006"/>
            <a:ext cx="8216081" cy="1086656"/>
          </a:xfrm>
        </p:spPr>
        <p:txBody>
          <a:bodyPr>
            <a:normAutofit fontScale="85000" lnSpcReduction="20000"/>
          </a:bodyPr>
          <a:lstStyle/>
          <a:p>
            <a:r>
              <a:rPr lang="en-US" dirty="0">
                <a:solidFill>
                  <a:schemeClr val="tx1"/>
                </a:solidFill>
              </a:rPr>
              <a:t>Chios is situated in the Aegean Sea and it is notable for its exports of mastic gum and its nickname is the Mastic Island.</a:t>
            </a:r>
            <a:endParaRPr lang="el-GR" dirty="0">
              <a:solidFill>
                <a:schemeClr val="tx1"/>
              </a:solidFill>
            </a:endParaRPr>
          </a:p>
          <a:p>
            <a:endParaRPr lang="el-GR" dirty="0"/>
          </a:p>
        </p:txBody>
      </p:sp>
      <p:sp>
        <p:nvSpPr>
          <p:cNvPr id="19458" name="AutoShape 2" descr="ÎÏÎ¿ÏÎ­Î»ÎµÏÎ¼Î± ÎµÎ¹ÎºÏÎ½Î±Ï Î³Î¹Î± Î¼Î±ÏÏÎ¹ÏÎ± ÏÎ¹Î¿Ï"/>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latin typeface="Calibri"/>
            </a:endParaRPr>
          </a:p>
        </p:txBody>
      </p:sp>
      <p:sp>
        <p:nvSpPr>
          <p:cNvPr id="19460" name="AutoShape 4" descr="ÎÏÎ¿ÏÎ­Î»ÎµÏÎ¼Î± ÎµÎ¹ÎºÏÎ½Î±Ï Î³Î¹Î± Î¼Î±ÏÏÎ¹ÏÎ± ÏÎ¹Î¿Ï"/>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latin typeface="Calibri"/>
            </a:endParaRPr>
          </a:p>
        </p:txBody>
      </p:sp>
      <p:pic>
        <p:nvPicPr>
          <p:cNvPr id="8" name="3 - Εικόνα" descr="201511291528204233.jpg">
            <a:extLst>
              <a:ext uri="{FF2B5EF4-FFF2-40B4-BE49-F238E27FC236}">
                <a16:creationId xmlns:a16="http://schemas.microsoft.com/office/drawing/2014/main" id="{B6890036-CEFD-4755-961D-E947EE952E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9187" y="859907"/>
            <a:ext cx="3840361" cy="2313817"/>
          </a:xfrm>
          <a:prstGeom prst="rect">
            <a:avLst/>
          </a:prstGeom>
        </p:spPr>
      </p:pic>
      <p:pic>
        <p:nvPicPr>
          <p:cNvPr id="9" name="4 - Εικόνα" descr="αρχείο λήψης.jpg">
            <a:extLst>
              <a:ext uri="{FF2B5EF4-FFF2-40B4-BE49-F238E27FC236}">
                <a16:creationId xmlns:a16="http://schemas.microsoft.com/office/drawing/2014/main" id="{BD502518-277D-4BE8-B412-5C6CC37FEC72}"/>
              </a:ext>
            </a:extLst>
          </p:cNvPr>
          <p:cNvPicPr>
            <a:picLocks noChangeAspect="1"/>
          </p:cNvPicPr>
          <p:nvPr/>
        </p:nvPicPr>
        <p:blipFill>
          <a:blip r:embed="rId4"/>
          <a:stretch>
            <a:fillRect/>
          </a:stretch>
        </p:blipFill>
        <p:spPr>
          <a:xfrm>
            <a:off x="6397633" y="940816"/>
            <a:ext cx="3558921" cy="2162538"/>
          </a:xfrm>
          <a:prstGeom prst="rect">
            <a:avLst/>
          </a:prstGeom>
        </p:spPr>
      </p:pic>
      <p:pic>
        <p:nvPicPr>
          <p:cNvPr id="10" name="6 - Εικόνα" descr="images (2).jpg">
            <a:extLst>
              <a:ext uri="{FF2B5EF4-FFF2-40B4-BE49-F238E27FC236}">
                <a16:creationId xmlns:a16="http://schemas.microsoft.com/office/drawing/2014/main" id="{62678802-1FAD-4121-B849-514E3A8BBF41}"/>
              </a:ext>
            </a:extLst>
          </p:cNvPr>
          <p:cNvPicPr>
            <a:picLocks noChangeAspect="1"/>
          </p:cNvPicPr>
          <p:nvPr/>
        </p:nvPicPr>
        <p:blipFill>
          <a:blip r:embed="rId5"/>
          <a:stretch>
            <a:fillRect/>
          </a:stretch>
        </p:blipFill>
        <p:spPr>
          <a:xfrm>
            <a:off x="6526066" y="3404635"/>
            <a:ext cx="3224439" cy="2045071"/>
          </a:xfrm>
          <a:prstGeom prst="rect">
            <a:avLst/>
          </a:prstGeom>
        </p:spPr>
      </p:pic>
      <p:pic>
        <p:nvPicPr>
          <p:cNvPr id="11" name="3 - Θέση περιεχομένου" descr="mastixodendkaliergs.jpg">
            <a:extLst>
              <a:ext uri="{FF2B5EF4-FFF2-40B4-BE49-F238E27FC236}">
                <a16:creationId xmlns:a16="http://schemas.microsoft.com/office/drawing/2014/main" id="{EA999F51-0A99-4D09-8AF8-A6E77E5AFB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3304" y="3356973"/>
            <a:ext cx="3126517" cy="2117098"/>
          </a:xfrm>
          <a:prstGeom prst="rect">
            <a:avLst/>
          </a:prstGeom>
        </p:spPr>
      </p:pic>
    </p:spTree>
    <p:extLst>
      <p:ext uri="{BB962C8B-B14F-4D97-AF65-F5344CB8AC3E}">
        <p14:creationId xmlns:p14="http://schemas.microsoft.com/office/powerpoint/2010/main" val="47541440"/>
      </p:ext>
    </p:extLst>
  </p:cSld>
  <p:clrMapOvr>
    <a:masterClrMapping/>
  </p:clrMapOvr>
  <p:transition advClick="0" advTm="7000">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A19998-8D4E-47F5-8F7A-2B4A180545E5}"/>
              </a:ext>
            </a:extLst>
          </p:cNvPr>
          <p:cNvSpPr>
            <a:spLocks noGrp="1"/>
          </p:cNvSpPr>
          <p:nvPr>
            <p:ph type="title"/>
          </p:nvPr>
        </p:nvSpPr>
        <p:spPr>
          <a:xfrm>
            <a:off x="1775520" y="274638"/>
            <a:ext cx="8435280" cy="2074242"/>
          </a:xfrm>
        </p:spPr>
        <p:txBody>
          <a:bodyPr>
            <a:normAutofit/>
          </a:bodyPr>
          <a:lstStyle/>
          <a:p>
            <a:r>
              <a:rPr lang="en-US" dirty="0">
                <a:solidFill>
                  <a:schemeClr val="bg1"/>
                </a:solidFill>
              </a:rPr>
              <a:t>One of the steps they firstly make is to find a good, an innovative idea.</a:t>
            </a:r>
            <a:endParaRPr lang="el-GR" dirty="0">
              <a:solidFill>
                <a:schemeClr val="bg1"/>
              </a:solidFill>
            </a:endParaRPr>
          </a:p>
        </p:txBody>
      </p:sp>
      <p:pic>
        <p:nvPicPr>
          <p:cNvPr id="7" name="Θέση περιεχομένου 6">
            <a:extLst>
              <a:ext uri="{FF2B5EF4-FFF2-40B4-BE49-F238E27FC236}">
                <a16:creationId xmlns:a16="http://schemas.microsoft.com/office/drawing/2014/main" id="{DEFDFB5A-C451-48E8-BD69-FA38F40EBB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721" y="2564904"/>
            <a:ext cx="5259989" cy="3854648"/>
          </a:xfrm>
        </p:spPr>
      </p:pic>
    </p:spTree>
    <p:extLst>
      <p:ext uri="{BB962C8B-B14F-4D97-AF65-F5344CB8AC3E}">
        <p14:creationId xmlns:p14="http://schemas.microsoft.com/office/powerpoint/2010/main" val="3338766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283464"/>
            <a:ext cx="8229600" cy="857256"/>
          </a:xfrm>
        </p:spPr>
        <p:txBody>
          <a:bodyPr>
            <a:normAutofit/>
          </a:bodyPr>
          <a:lstStyle/>
          <a:p>
            <a:r>
              <a:rPr lang="en-US" sz="4000" b="1" dirty="0"/>
              <a:t>MASTIC OF CHIOS</a:t>
            </a:r>
            <a:endParaRPr lang="el-GR" sz="4000" b="1" dirty="0"/>
          </a:p>
        </p:txBody>
      </p:sp>
      <p:sp>
        <p:nvSpPr>
          <p:cNvPr id="3" name="2 - Θέση περιεχομένου"/>
          <p:cNvSpPr>
            <a:spLocks noGrp="1"/>
          </p:cNvSpPr>
          <p:nvPr>
            <p:ph idx="1"/>
          </p:nvPr>
        </p:nvSpPr>
        <p:spPr>
          <a:xfrm>
            <a:off x="2048324" y="1140720"/>
            <a:ext cx="8162477" cy="3152376"/>
          </a:xfrm>
        </p:spPr>
        <p:txBody>
          <a:bodyPr/>
          <a:lstStyle/>
          <a:p>
            <a:r>
              <a:rPr lang="el-GR" dirty="0"/>
              <a:t>Mastic is a</a:t>
            </a:r>
            <a:r>
              <a:rPr lang="en-US" dirty="0"/>
              <a:t> resin </a:t>
            </a:r>
            <a:r>
              <a:rPr lang="el-GR" dirty="0"/>
              <a:t>obtained from the mastic tree.</a:t>
            </a:r>
            <a:endParaRPr lang="en-US" dirty="0"/>
          </a:p>
          <a:p>
            <a:r>
              <a:rPr lang="en-US" dirty="0"/>
              <a:t>I</a:t>
            </a:r>
            <a:r>
              <a:rPr lang="el-GR" dirty="0"/>
              <a:t>t is known as the "tears of Chios," being traditionally produced on that Greek island, and, like other natural resins, is produced in "tears" or droplets.</a:t>
            </a:r>
          </a:p>
          <a:p>
            <a:endParaRPr lang="el-GR" dirty="0"/>
          </a:p>
        </p:txBody>
      </p:sp>
      <p:pic>
        <p:nvPicPr>
          <p:cNvPr id="5" name="5 - Εικόνα" descr="mastixa-3.jpg">
            <a:extLst>
              <a:ext uri="{FF2B5EF4-FFF2-40B4-BE49-F238E27FC236}">
                <a16:creationId xmlns:a16="http://schemas.microsoft.com/office/drawing/2014/main" id="{55654730-223C-4512-993B-43D050B362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5560" y="4431396"/>
            <a:ext cx="3429024" cy="2286016"/>
          </a:xfrm>
          <a:prstGeom prst="rect">
            <a:avLst/>
          </a:prstGeom>
        </p:spPr>
      </p:pic>
      <p:pic>
        <p:nvPicPr>
          <p:cNvPr id="6" name="6 - Εικόνα" descr="Mastic-Tears.jpg">
            <a:extLst>
              <a:ext uri="{FF2B5EF4-FFF2-40B4-BE49-F238E27FC236}">
                <a16:creationId xmlns:a16="http://schemas.microsoft.com/office/drawing/2014/main" id="{63B74036-7235-4FFD-B8D8-AEF125CA38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3651" y="4431396"/>
            <a:ext cx="3810026" cy="2286016"/>
          </a:xfrm>
          <a:prstGeom prst="rect">
            <a:avLst/>
          </a:prstGeom>
        </p:spPr>
      </p:pic>
    </p:spTree>
    <p:extLst>
      <p:ext uri="{BB962C8B-B14F-4D97-AF65-F5344CB8AC3E}">
        <p14:creationId xmlns:p14="http://schemas.microsoft.com/office/powerpoint/2010/main" val="2404345470"/>
      </p:ext>
    </p:extLst>
  </p:cSld>
  <p:clrMapOvr>
    <a:masterClrMapping/>
  </p:clrMapOvr>
  <p:transition advClick="0" advTm="25000">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35560" y="274638"/>
            <a:ext cx="8075240" cy="778098"/>
          </a:xfrm>
        </p:spPr>
        <p:txBody>
          <a:bodyPr>
            <a:normAutofit/>
          </a:bodyPr>
          <a:lstStyle/>
          <a:p>
            <a:pPr algn="ctr"/>
            <a:r>
              <a:rPr lang="en-US" sz="4000" b="1" dirty="0"/>
              <a:t>     BYPRODUCTS OF MASTIC</a:t>
            </a:r>
            <a:endParaRPr lang="el-GR" sz="4000" b="1" dirty="0"/>
          </a:p>
        </p:txBody>
      </p:sp>
      <p:sp>
        <p:nvSpPr>
          <p:cNvPr id="3" name="2 - Θέση περιεχομένου"/>
          <p:cNvSpPr>
            <a:spLocks noGrp="1"/>
          </p:cNvSpPr>
          <p:nvPr>
            <p:ph idx="1"/>
          </p:nvPr>
        </p:nvSpPr>
        <p:spPr>
          <a:xfrm>
            <a:off x="1919536" y="1124744"/>
            <a:ext cx="8291264" cy="5616625"/>
          </a:xfrm>
        </p:spPr>
        <p:txBody>
          <a:bodyPr>
            <a:normAutofit/>
          </a:bodyPr>
          <a:lstStyle/>
          <a:p>
            <a:pPr>
              <a:buNone/>
            </a:pPr>
            <a:r>
              <a:rPr lang="en-US" dirty="0"/>
              <a:t>Mastic is used in:</a:t>
            </a:r>
          </a:p>
          <a:p>
            <a:r>
              <a:rPr lang="el-GR" dirty="0" err="1"/>
              <a:t>chewing</a:t>
            </a:r>
            <a:r>
              <a:rPr lang="el-GR" dirty="0"/>
              <a:t> </a:t>
            </a:r>
            <a:r>
              <a:rPr lang="el-GR" dirty="0" err="1"/>
              <a:t>gum</a:t>
            </a:r>
            <a:r>
              <a:rPr lang="el-GR" dirty="0"/>
              <a:t>; </a:t>
            </a:r>
            <a:r>
              <a:rPr lang="el-GR" dirty="0" err="1"/>
              <a:t>hence</a:t>
            </a:r>
            <a:r>
              <a:rPr lang="el-GR" dirty="0"/>
              <a:t>, </a:t>
            </a:r>
            <a:r>
              <a:rPr lang="el-GR" dirty="0" err="1"/>
              <a:t>the</a:t>
            </a:r>
            <a:r>
              <a:rPr lang="el-GR" dirty="0"/>
              <a:t> </a:t>
            </a:r>
            <a:r>
              <a:rPr lang="el-GR" dirty="0" err="1"/>
              <a:t>name</a:t>
            </a:r>
            <a:endParaRPr lang="en-US" dirty="0"/>
          </a:p>
          <a:p>
            <a:r>
              <a:rPr lang="el-GR" dirty="0"/>
              <a:t> </a:t>
            </a:r>
            <a:r>
              <a:rPr lang="el-GR" dirty="0" err="1"/>
              <a:t>ice</a:t>
            </a:r>
            <a:r>
              <a:rPr lang="el-GR" dirty="0"/>
              <a:t> </a:t>
            </a:r>
            <a:r>
              <a:rPr lang="el-GR" dirty="0" err="1"/>
              <a:t>cream</a:t>
            </a:r>
            <a:endParaRPr lang="en-US" dirty="0"/>
          </a:p>
          <a:p>
            <a:r>
              <a:rPr lang="el-GR" dirty="0"/>
              <a:t> </a:t>
            </a:r>
            <a:r>
              <a:rPr lang="el-GR" dirty="0" err="1"/>
              <a:t>vegetable</a:t>
            </a:r>
            <a:r>
              <a:rPr lang="el-GR" dirty="0"/>
              <a:t> </a:t>
            </a:r>
            <a:r>
              <a:rPr lang="el-GR" dirty="0" err="1"/>
              <a:t>preserves</a:t>
            </a:r>
            <a:endParaRPr lang="en-US" dirty="0"/>
          </a:p>
          <a:p>
            <a:r>
              <a:rPr lang="el-GR" dirty="0" err="1"/>
              <a:t>jams</a:t>
            </a:r>
            <a:r>
              <a:rPr lang="el-GR" dirty="0"/>
              <a:t> </a:t>
            </a:r>
            <a:endParaRPr lang="en-US" dirty="0"/>
          </a:p>
          <a:p>
            <a:r>
              <a:rPr lang="el-GR" dirty="0" err="1"/>
              <a:t>soups</a:t>
            </a:r>
            <a:r>
              <a:rPr lang="el-GR" dirty="0"/>
              <a:t> </a:t>
            </a:r>
            <a:endParaRPr lang="en-US" dirty="0"/>
          </a:p>
          <a:p>
            <a:pPr marL="0" indent="0">
              <a:buNone/>
            </a:pPr>
            <a:endParaRPr lang="en-US" dirty="0"/>
          </a:p>
          <a:p>
            <a:r>
              <a:rPr lang="el-GR" dirty="0" err="1"/>
              <a:t>drinks</a:t>
            </a:r>
            <a:r>
              <a:rPr lang="el-GR" dirty="0"/>
              <a:t>, </a:t>
            </a:r>
            <a:r>
              <a:rPr lang="el-GR" dirty="0" err="1"/>
              <a:t>such</a:t>
            </a:r>
            <a:r>
              <a:rPr lang="el-GR" dirty="0"/>
              <a:t> </a:t>
            </a:r>
            <a:r>
              <a:rPr lang="en-US" dirty="0"/>
              <a:t>the</a:t>
            </a:r>
            <a:r>
              <a:rPr lang="en-US" b="1" dirty="0"/>
              <a:t> </a:t>
            </a:r>
            <a:r>
              <a:rPr lang="el-GR" b="1" dirty="0" err="1"/>
              <a:t>liqueur</a:t>
            </a:r>
            <a:r>
              <a:rPr lang="en-US" b="1" dirty="0"/>
              <a:t> </a:t>
            </a:r>
            <a:r>
              <a:rPr lang="en-US" dirty="0"/>
              <a:t>called </a:t>
            </a:r>
            <a:r>
              <a:rPr lang="en-US" b="1" dirty="0" err="1"/>
              <a:t>Skinos</a:t>
            </a:r>
            <a:r>
              <a:rPr lang="en-US" b="1" dirty="0"/>
              <a:t> </a:t>
            </a:r>
            <a:r>
              <a:rPr lang="en-US" b="1" dirty="0" err="1"/>
              <a:t>Mastiha</a:t>
            </a:r>
            <a:r>
              <a:rPr lang="en-US" b="1" dirty="0"/>
              <a:t> Spirit.</a:t>
            </a:r>
            <a:endParaRPr lang="el-GR" dirty="0"/>
          </a:p>
        </p:txBody>
      </p:sp>
      <p:pic>
        <p:nvPicPr>
          <p:cNvPr id="4" name="4 - Εικόνα" descr="image_store1.jpg">
            <a:extLst>
              <a:ext uri="{FF2B5EF4-FFF2-40B4-BE49-F238E27FC236}">
                <a16:creationId xmlns:a16="http://schemas.microsoft.com/office/drawing/2014/main" id="{B7FACADB-8DA1-421E-BC36-F8B6F7CDDB7F}"/>
              </a:ext>
            </a:extLst>
          </p:cNvPr>
          <p:cNvPicPr>
            <a:picLocks noChangeAspect="1"/>
          </p:cNvPicPr>
          <p:nvPr/>
        </p:nvPicPr>
        <p:blipFill>
          <a:blip r:embed="rId2"/>
          <a:stretch>
            <a:fillRect/>
          </a:stretch>
        </p:blipFill>
        <p:spPr>
          <a:xfrm>
            <a:off x="6528048" y="2409960"/>
            <a:ext cx="3240360" cy="2646119"/>
          </a:xfrm>
          <a:prstGeom prst="rect">
            <a:avLst/>
          </a:prstGeom>
        </p:spPr>
      </p:pic>
    </p:spTree>
    <p:extLst>
      <p:ext uri="{BB962C8B-B14F-4D97-AF65-F5344CB8AC3E}">
        <p14:creationId xmlns:p14="http://schemas.microsoft.com/office/powerpoint/2010/main" val="745442040"/>
      </p:ext>
    </p:extLst>
  </p:cSld>
  <p:clrMapOvr>
    <a:masterClrMapping/>
  </p:clrMapOvr>
  <p:transition advClick="0" advTm="13000">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E5B9D5-2155-4A7D-94EA-D5DCA9A7BBD5}"/>
              </a:ext>
            </a:extLst>
          </p:cNvPr>
          <p:cNvSpPr>
            <a:spLocks noGrp="1"/>
          </p:cNvSpPr>
          <p:nvPr>
            <p:ph type="title"/>
          </p:nvPr>
        </p:nvSpPr>
        <p:spPr>
          <a:xfrm>
            <a:off x="1981200" y="274638"/>
            <a:ext cx="8229600" cy="2146250"/>
          </a:xfrm>
        </p:spPr>
        <p:txBody>
          <a:bodyPr>
            <a:noAutofit/>
          </a:bodyPr>
          <a:lstStyle/>
          <a:p>
            <a:r>
              <a:rPr lang="en-US" sz="3600" dirty="0">
                <a:solidFill>
                  <a:schemeClr val="bg1"/>
                </a:solidFill>
              </a:rPr>
              <a:t>Let’s see some cases of successful  Greek entrepreneurs.</a:t>
            </a:r>
            <a:br>
              <a:rPr lang="en-US" sz="3600" dirty="0">
                <a:solidFill>
                  <a:schemeClr val="bg1"/>
                </a:solidFill>
              </a:rPr>
            </a:br>
            <a:r>
              <a:rPr lang="en-US" sz="3600" dirty="0">
                <a:solidFill>
                  <a:schemeClr val="bg1"/>
                </a:solidFill>
              </a:rPr>
              <a:t> What inspired them to start a new company? </a:t>
            </a:r>
            <a:endParaRPr lang="el-GR" sz="3600" dirty="0">
              <a:solidFill>
                <a:schemeClr val="bg1"/>
              </a:solidFill>
            </a:endParaRPr>
          </a:p>
        </p:txBody>
      </p:sp>
      <p:pic>
        <p:nvPicPr>
          <p:cNvPr id="10" name="Θέση περιεχομένου 9">
            <a:extLst>
              <a:ext uri="{FF2B5EF4-FFF2-40B4-BE49-F238E27FC236}">
                <a16:creationId xmlns:a16="http://schemas.microsoft.com/office/drawing/2014/main" id="{620E875D-EA3A-4A9F-BB63-3082116A7EF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53630" y="3138616"/>
            <a:ext cx="4744557" cy="2666649"/>
          </a:xfrm>
        </p:spPr>
      </p:pic>
      <p:pic>
        <p:nvPicPr>
          <p:cNvPr id="12" name="Θέση περιεχομένου 11">
            <a:extLst>
              <a:ext uri="{FF2B5EF4-FFF2-40B4-BE49-F238E27FC236}">
                <a16:creationId xmlns:a16="http://schemas.microsoft.com/office/drawing/2014/main" id="{A9FE8262-2275-42A8-8EA2-C478550C66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71531" y="3138616"/>
            <a:ext cx="3143296" cy="2666649"/>
          </a:xfrm>
        </p:spPr>
      </p:pic>
    </p:spTree>
    <p:extLst>
      <p:ext uri="{BB962C8B-B14F-4D97-AF65-F5344CB8AC3E}">
        <p14:creationId xmlns:p14="http://schemas.microsoft.com/office/powerpoint/2010/main" val="219316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D500A2-9CAA-4791-950D-277E5AB9FDC8}"/>
              </a:ext>
            </a:extLst>
          </p:cNvPr>
          <p:cNvSpPr>
            <a:spLocks noGrp="1"/>
          </p:cNvSpPr>
          <p:nvPr>
            <p:ph type="title"/>
          </p:nvPr>
        </p:nvSpPr>
        <p:spPr>
          <a:xfrm>
            <a:off x="1919536" y="274638"/>
            <a:ext cx="8291264" cy="5602634"/>
          </a:xfrm>
        </p:spPr>
        <p:txBody>
          <a:bodyPr/>
          <a:lstStyle/>
          <a:p>
            <a:r>
              <a:rPr lang="en-US" b="1" dirty="0">
                <a:solidFill>
                  <a:schemeClr val="bg1"/>
                </a:solidFill>
                <a:latin typeface="Arial Black" panose="020B0A04020102020204" pitchFamily="34" charset="0"/>
              </a:rPr>
              <a:t>IDEAS BASED ON TECHNOLOGY</a:t>
            </a:r>
            <a:endParaRPr lang="el-GR"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21931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332656"/>
            <a:ext cx="9144000" cy="2952328"/>
          </a:xfrm>
        </p:spPr>
        <p:txBody>
          <a:bodyPr>
            <a:normAutofit/>
          </a:bodyPr>
          <a:lstStyle/>
          <a:p>
            <a:r>
              <a:rPr lang="en-US" sz="7200" dirty="0">
                <a:latin typeface="Bodoni MT Black" panose="02070A03080606020203" pitchFamily="18" charset="0"/>
              </a:rPr>
              <a:t>Alexia Kotsi</a:t>
            </a:r>
            <a:r>
              <a:rPr lang="en-US" sz="7200" dirty="0"/>
              <a:t/>
            </a:r>
            <a:br>
              <a:rPr lang="en-US" sz="7200" dirty="0"/>
            </a:br>
            <a:r>
              <a:rPr lang="en-US" sz="4000" dirty="0">
                <a:latin typeface="Bodoni MT Black" panose="02070A03080606020203" pitchFamily="18" charset="0"/>
              </a:rPr>
              <a:t> Co-founder of Funkmartini </a:t>
            </a:r>
            <a:r>
              <a:rPr lang="en-US" sz="7200" dirty="0"/>
              <a:t/>
            </a:r>
            <a:br>
              <a:rPr lang="en-US" sz="7200" dirty="0"/>
            </a:br>
            <a:endParaRPr lang="el-GR" sz="7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2252076"/>
            <a:ext cx="5936510" cy="39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40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116632"/>
            <a:ext cx="9144000" cy="1143000"/>
          </a:xfrm>
        </p:spPr>
        <p:txBody>
          <a:bodyPr>
            <a:normAutofit/>
          </a:bodyPr>
          <a:lstStyle/>
          <a:p>
            <a:r>
              <a:rPr lang="en-US" sz="4000" dirty="0">
                <a:latin typeface="Bodoni MT Black" panose="02070A03080606020203" pitchFamily="18" charset="0"/>
              </a:rPr>
              <a:t>What is Funkmartini?</a:t>
            </a:r>
            <a:endParaRPr lang="el-GR" sz="4000" dirty="0"/>
          </a:p>
        </p:txBody>
      </p:sp>
      <p:sp>
        <p:nvSpPr>
          <p:cNvPr id="3" name="Θέση περιεχομένου 2"/>
          <p:cNvSpPr>
            <a:spLocks noGrp="1"/>
          </p:cNvSpPr>
          <p:nvPr>
            <p:ph idx="1"/>
          </p:nvPr>
        </p:nvSpPr>
        <p:spPr>
          <a:xfrm>
            <a:off x="1908582" y="1059841"/>
            <a:ext cx="8229600" cy="3268960"/>
          </a:xfrm>
        </p:spPr>
        <p:txBody>
          <a:bodyPr>
            <a:normAutofit/>
          </a:bodyPr>
          <a:lstStyle/>
          <a:p>
            <a:pPr marL="0" indent="0">
              <a:buNone/>
            </a:pPr>
            <a:r>
              <a:rPr lang="en-US" sz="2800" dirty="0"/>
              <a:t>Funkmartini is an innovative online guide for beauty and wellness. It is the first complete online platform that brings together the best hair salons, nail bars and beauty centers in our city. </a:t>
            </a:r>
            <a:endParaRPr lang="el-GR"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23692" y="3030248"/>
            <a:ext cx="5544616" cy="36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78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3CD377-C0D6-4115-92D2-0514A91C6101}"/>
              </a:ext>
            </a:extLst>
          </p:cNvPr>
          <p:cNvSpPr>
            <a:spLocks noGrp="1"/>
          </p:cNvSpPr>
          <p:nvPr>
            <p:ph type="title"/>
          </p:nvPr>
        </p:nvSpPr>
        <p:spPr>
          <a:xfrm>
            <a:off x="2063552" y="476672"/>
            <a:ext cx="8147248" cy="1872208"/>
          </a:xfrm>
        </p:spPr>
        <p:txBody>
          <a:bodyPr>
            <a:noAutofit/>
          </a:bodyPr>
          <a:lstStyle/>
          <a:p>
            <a:pPr algn="l"/>
            <a:r>
              <a:rPr lang="en-US" sz="2800" dirty="0">
                <a:latin typeface="+mn-lt"/>
              </a:rPr>
              <a:t>Thanks</a:t>
            </a:r>
            <a:r>
              <a:rPr lang="en-US" sz="2800" dirty="0"/>
              <a:t> to </a:t>
            </a:r>
            <a:r>
              <a:rPr lang="en-US" sz="2800" dirty="0" err="1"/>
              <a:t>Funkmartini</a:t>
            </a:r>
            <a:r>
              <a:rPr lang="en-US" sz="2800" dirty="0"/>
              <a:t>, you can go to your nearest hair salon, the best aesthetician in the area or simply enjoy</a:t>
            </a:r>
            <a:br>
              <a:rPr lang="en-US" sz="2800" dirty="0"/>
            </a:br>
            <a:r>
              <a:rPr lang="en-US" sz="2800" dirty="0"/>
              <a:t> a relaxing massage in a SPA by experts</a:t>
            </a:r>
            <a:r>
              <a:rPr lang="en-US" sz="3600" dirty="0"/>
              <a:t>.</a:t>
            </a:r>
            <a:br>
              <a:rPr lang="en-US" sz="3600" dirty="0"/>
            </a:br>
            <a:endParaRPr lang="el-GR" sz="3600" dirty="0"/>
          </a:p>
        </p:txBody>
      </p:sp>
      <p:pic>
        <p:nvPicPr>
          <p:cNvPr id="4" name="Content Placeholder 3">
            <a:extLst>
              <a:ext uri="{FF2B5EF4-FFF2-40B4-BE49-F238E27FC236}">
                <a16:creationId xmlns:a16="http://schemas.microsoft.com/office/drawing/2014/main" id="{1609148A-D41C-4C22-9609-4E31C6E0361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647728" y="2552616"/>
            <a:ext cx="4752528" cy="398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91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116632"/>
            <a:ext cx="8229600" cy="1143000"/>
          </a:xfrm>
        </p:spPr>
        <p:txBody>
          <a:bodyPr>
            <a:normAutofit fontScale="90000"/>
          </a:bodyPr>
          <a:lstStyle/>
          <a:p>
            <a:r>
              <a:rPr lang="en-US" sz="4000" dirty="0">
                <a:latin typeface="Bodoni MT Black" panose="02070A03080606020203" pitchFamily="18" charset="0"/>
              </a:rPr>
              <a:t>The idea</a:t>
            </a:r>
            <a:br>
              <a:rPr lang="en-US" sz="4000" dirty="0">
                <a:latin typeface="Bodoni MT Black" panose="02070A03080606020203" pitchFamily="18" charset="0"/>
              </a:rPr>
            </a:br>
            <a:endParaRPr lang="el-GR" sz="4000" dirty="0"/>
          </a:p>
        </p:txBody>
      </p:sp>
      <p:sp>
        <p:nvSpPr>
          <p:cNvPr id="3" name="Θέση περιεχομένου 2"/>
          <p:cNvSpPr>
            <a:spLocks noGrp="1"/>
          </p:cNvSpPr>
          <p:nvPr>
            <p:ph idx="1"/>
          </p:nvPr>
        </p:nvSpPr>
        <p:spPr>
          <a:xfrm>
            <a:off x="1703512" y="260648"/>
            <a:ext cx="8964488" cy="2952328"/>
          </a:xfrm>
        </p:spPr>
        <p:txBody>
          <a:bodyPr anchor="ctr">
            <a:noAutofit/>
          </a:bodyPr>
          <a:lstStyle/>
          <a:p>
            <a:pPr marL="0" indent="0">
              <a:buNone/>
            </a:pPr>
            <a:r>
              <a:rPr lang="en-US" sz="2800" dirty="0"/>
              <a:t>It was an afternoon in Alexia’s office when the idea came to her. As she was working outdoors, if she wanted to call the hair salon, she needed to talk silently so as not to be heard. Then she thought that since we do everything online, why don’t we do this too? </a:t>
            </a:r>
            <a:endParaRPr lang="el-GR" sz="2800"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7808" y="2996952"/>
            <a:ext cx="5256584" cy="3504389"/>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8579062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914</Words>
  <Application>Microsoft Office PowerPoint</Application>
  <PresentationFormat>Widescreen</PresentationFormat>
  <Paragraphs>91</Paragraphs>
  <Slides>31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Black</vt:lpstr>
      <vt:lpstr>Bodoni MT Black</vt:lpstr>
      <vt:lpstr>Calibri</vt:lpstr>
      <vt:lpstr>ProximaNova</vt:lpstr>
      <vt:lpstr>Rockwell Condensed</vt:lpstr>
      <vt:lpstr>Times New Roman</vt:lpstr>
      <vt:lpstr>Θέμα του Office</vt:lpstr>
      <vt:lpstr>1_Θέμα του Office</vt:lpstr>
      <vt:lpstr>THE FIRST STEP IN ENTREPRENEURSHIP</vt:lpstr>
      <vt:lpstr>Entrepreneurs are individuals who see a need for a service or product and start a business to fill that need.</vt:lpstr>
      <vt:lpstr>One of the steps they firstly make is to find a good, an innovative idea.</vt:lpstr>
      <vt:lpstr>Let’s see some cases of successful  Greek entrepreneurs.  What inspired them to start a new company? </vt:lpstr>
      <vt:lpstr>IDEAS BASED ON TECHNOLOGY</vt:lpstr>
      <vt:lpstr>Alexia Kotsi  Co-founder of Funkmartini  </vt:lpstr>
      <vt:lpstr>What is Funkmartini?</vt:lpstr>
      <vt:lpstr>Thanks to Funkmartini, you can go to your nearest hair salon, the best aesthetician in the area or simply enjoy  a relaxing massage in a SPA by experts. </vt:lpstr>
      <vt:lpstr>The idea </vt:lpstr>
      <vt:lpstr>With this in mind, she and her husband begun the development of the platform that today both costumers and hair salons love so much.</vt:lpstr>
      <vt:lpstr>EVA EPITROPAKI VERA PAPAGGELOPOULOU  JAMJAR</vt:lpstr>
      <vt:lpstr>WHAT IS JAMJAR?</vt:lpstr>
      <vt:lpstr>THE IDEA</vt:lpstr>
      <vt:lpstr>The modern Greek handmade product is original, elaborate, aesthetically pleasing, accessible and as exciting as the story that "hides" behind it. Along with our online activity, we organize our  jamjar.bazaar. </vt:lpstr>
      <vt:lpstr>Athena-Pollina Dova Electronic games for employee assessment</vt:lpstr>
      <vt:lpstr>PowerPoint Presentation</vt:lpstr>
      <vt:lpstr>PowerPoint Presentation</vt:lpstr>
      <vt:lpstr>PowerPoint Presentation</vt:lpstr>
      <vt:lpstr>ENTERPRISING IDEAS BASED ON LOCAL PRODUCTS</vt:lpstr>
      <vt:lpstr>BALDJIS COMPANY</vt:lpstr>
      <vt:lpstr>   Established in 1910 by Menelaos Baldjis, the factory has been exporting the best products that Kalamata region has to offer.       </vt:lpstr>
      <vt:lpstr>             BALDJIS DRIED FIGS</vt:lpstr>
      <vt:lpstr> ASKADA FARM</vt:lpstr>
      <vt:lpstr>ASKADA FARM’S PRODUCTS</vt:lpstr>
      <vt:lpstr>PowerPoint Presentation</vt:lpstr>
      <vt:lpstr> KROKOS KOZANIS     (organic Greek red saffron)</vt:lpstr>
      <vt:lpstr>  THE PRODUCTION</vt:lpstr>
      <vt:lpstr>     USES OF KROKOS KOZANIS</vt:lpstr>
      <vt:lpstr>           MASTIC OF CHIOS</vt:lpstr>
      <vt:lpstr>MASTIC OF CHIOS</vt:lpstr>
      <vt:lpstr>     BYPRODUCTS OF MASTIC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STEP IN ENTREPRENEURSHIP</dc:title>
  <dc:creator>dunja</dc:creator>
  <cp:lastModifiedBy>dunja</cp:lastModifiedBy>
  <cp:revision>2</cp:revision>
  <dcterms:created xsi:type="dcterms:W3CDTF">2018-06-26T12:02:43Z</dcterms:created>
  <dcterms:modified xsi:type="dcterms:W3CDTF">2018-06-26T12:13:59Z</dcterms:modified>
</cp:coreProperties>
</file>