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3" r:id="rId7"/>
    <p:sldId id="260" r:id="rId8"/>
    <p:sldId id="267" r:id="rId9"/>
    <p:sldId id="261" r:id="rId10"/>
    <p:sldId id="26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EC5ADE-AFE5-49D1-B531-5A27B1C06BEF}" type="datetimeFigureOut">
              <a:rPr lang="hr-HR" smtClean="0"/>
              <a:pPr/>
              <a:t>12.11.2017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0688F9-DFE2-43F7-9461-4F1B69FECCA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alibri" pitchFamily="34" charset="0"/>
              </a:rPr>
              <a:t>Osnovna škola Bartola Kašića</a:t>
            </a:r>
            <a:br>
              <a:rPr lang="hr-HR" sz="2000" dirty="0" smtClean="0">
                <a:latin typeface="Calibri" pitchFamily="34" charset="0"/>
              </a:rPr>
            </a:br>
            <a:r>
              <a:rPr lang="hr-HR" sz="2000" dirty="0" smtClean="0">
                <a:latin typeface="Calibri" pitchFamily="34" charset="0"/>
              </a:rPr>
              <a:t>Vinkovci</a:t>
            </a:r>
            <a:br>
              <a:rPr lang="hr-HR" sz="2000" dirty="0" smtClean="0">
                <a:latin typeface="Calibri" pitchFamily="34" charset="0"/>
              </a:rPr>
            </a:br>
            <a:r>
              <a:rPr lang="hr-HR" sz="2000" dirty="0" smtClean="0">
                <a:latin typeface="Calibri" pitchFamily="34" charset="0"/>
              </a:rPr>
              <a:t>Erasmus+ project  2016-2018</a:t>
            </a:r>
            <a:br>
              <a:rPr lang="hr-HR" sz="2000" dirty="0" smtClean="0">
                <a:latin typeface="Calibri" pitchFamily="34" charset="0"/>
              </a:rPr>
            </a:br>
            <a:r>
              <a:rPr lang="hr-HR" sz="2000" b="1" dirty="0" smtClean="0">
                <a:latin typeface="Calibri" pitchFamily="34" charset="0"/>
              </a:rPr>
              <a:t>Young Enterprising Europeans</a:t>
            </a:r>
            <a:endParaRPr lang="hr-HR" sz="2000" b="1" dirty="0">
              <a:latin typeface="Calibri" pitchFamily="34" charset="0"/>
            </a:endParaRPr>
          </a:p>
        </p:txBody>
      </p:sp>
      <p:pic>
        <p:nvPicPr>
          <p:cNvPr id="5" name="Picture 4" descr="C:\Documents and Settings\Marin\My Documents\YEE logo,NOV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7804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Marin\My Documents\images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45224"/>
            <a:ext cx="3712343" cy="90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3068960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latin typeface="Calibri" pitchFamily="34" charset="0"/>
              </a:rPr>
              <a:t>Visit to “Spačva”</a:t>
            </a:r>
            <a:endParaRPr lang="hr-HR" sz="4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Calibri" pitchFamily="34" charset="0"/>
              </a:rPr>
              <a:t>November 2017</a:t>
            </a:r>
            <a:endParaRPr lang="hr-H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Spačva, YEE, 11.2017\Copy of IMG_20171110_10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960440" cy="2972807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Spačva, YEE, 11.2017\IMG_20171110_103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9595"/>
            <a:ext cx="3960440" cy="2971063"/>
          </a:xfrm>
          <a:prstGeom prst="rect">
            <a:avLst/>
          </a:prstGeom>
          <a:noFill/>
        </p:spPr>
      </p:pic>
      <p:pic>
        <p:nvPicPr>
          <p:cNvPr id="4100" name="Picture 4" descr="C:\Documents and Settings\Marin\My Documents\Spačva, YEE, 11.2017\IMG_20171110_101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684938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5486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Calibri" pitchFamily="34" charset="0"/>
              </a:rPr>
              <a:t>    Pellets and briquettes</a:t>
            </a:r>
            <a:endParaRPr lang="hr-HR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Spačva, YEE, 11.2017\Copy of IMG_20171110_10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04456" cy="3077608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pačva, YEE, 11.2017\IMG_20171110_101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16424" cy="5088565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Spačva, YEE, 11.2017\IMG_20171110_101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3161"/>
            <a:ext cx="4104456" cy="3078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69269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Calibri" pitchFamily="34" charset="0"/>
              </a:rPr>
              <a:t>        Showroom</a:t>
            </a:r>
            <a:endParaRPr lang="hr-HR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Spačva, YEE, 11.2017\IMG_20171110_101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5"/>
            <a:ext cx="2736304" cy="3648406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Spačva, YEE, 11.2017\IMG_20171110_101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7" y="404664"/>
            <a:ext cx="2651975" cy="3646800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Spačva, YEE, 11.2017\IMG_20171110_10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3096344" cy="2322822"/>
          </a:xfrm>
          <a:prstGeom prst="rect">
            <a:avLst/>
          </a:prstGeom>
          <a:noFill/>
        </p:spPr>
      </p:pic>
      <p:pic>
        <p:nvPicPr>
          <p:cNvPr id="4102" name="Picture 6" descr="C:\Documents and Settings\Marin\My Documents\Spačva, YEE, 11.2017\IMG_20171110_101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907" y="4221088"/>
            <a:ext cx="3120445" cy="2339738"/>
          </a:xfrm>
          <a:prstGeom prst="rect">
            <a:avLst/>
          </a:prstGeom>
          <a:noFill/>
        </p:spPr>
      </p:pic>
      <p:pic>
        <p:nvPicPr>
          <p:cNvPr id="4103" name="Picture 7" descr="C:\Documents and Settings\Marin\My Documents\Spačva, YEE, 11.2017\IMG_20171110_101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4664"/>
            <a:ext cx="2686808" cy="364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Marin\My Documents\zirko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376264" cy="1782198"/>
          </a:xfrm>
          <a:prstGeom prst="rect">
            <a:avLst/>
          </a:prstGeom>
          <a:noFill/>
        </p:spPr>
      </p:pic>
      <p:pic>
        <p:nvPicPr>
          <p:cNvPr id="5122" name="Picture 2" descr="C:\Documents and Settings\Marin\My Documents\Spačva, YEE, 11.2017\IMG-20171110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6754351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Before leaving “Spačva”, we got presents: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T-shirts with mascot  ŽIRKO.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Spačv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3024336" cy="14905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27687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</a:t>
            </a:r>
            <a:r>
              <a:rPr lang="hr-HR" sz="2400" dirty="0" smtClean="0">
                <a:latin typeface="Calibri" pitchFamily="34" charset="0"/>
              </a:rPr>
              <a:t>A group of 13 pupils and 2 teachers visited </a:t>
            </a:r>
            <a:r>
              <a:rPr lang="hr-HR" sz="2400" b="1" dirty="0" smtClean="0">
                <a:latin typeface="Calibri" pitchFamily="34" charset="0"/>
              </a:rPr>
              <a:t>“Spačva”, </a:t>
            </a:r>
            <a:r>
              <a:rPr lang="hr-HR" sz="2400" dirty="0" smtClean="0">
                <a:latin typeface="Calibri" pitchFamily="34" charset="0"/>
              </a:rPr>
              <a:t>which is the leading factory of the timber industry in the region, well known for high quality products made of oak wood. 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        The factory uses wood from forests of </a:t>
            </a:r>
            <a:r>
              <a:rPr lang="hr-HR" sz="2400" b="1" dirty="0" smtClean="0">
                <a:latin typeface="Calibri" pitchFamily="34" charset="0"/>
              </a:rPr>
              <a:t>common oak (Quercus robur). </a:t>
            </a:r>
            <a:r>
              <a:rPr lang="hr-HR" sz="2400" dirty="0" smtClean="0">
                <a:latin typeface="Calibri" pitchFamily="34" charset="0"/>
              </a:rPr>
              <a:t>Every tree processed in the factory is between 100 and 120 years old.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        “Spačva” was founded in 1956 by merging of existing plants. It employs 850 workers. 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         We were shown around the factory by Mr. Anđelko Dobročinac.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Spačva, YEE, 11.2017\IMG_20171110_104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29379" cy="596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         “Spačva” consists of 5 factories: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  - sawmill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  - parquet production</a:t>
            </a:r>
          </a:p>
          <a:p>
            <a:r>
              <a:rPr lang="hr-HR" sz="2400" dirty="0" smtClean="0">
                <a:latin typeface="Calibri" pitchFamily="34" charset="0"/>
              </a:rPr>
              <a:t>  - final products factory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  - veneer factory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  - bio-fuels factory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smtClean="0">
                <a:latin typeface="Calibri" pitchFamily="34" charset="0"/>
              </a:rPr>
              <a:t/>
            </a:r>
            <a:br>
              <a:rPr lang="hr-HR" sz="2400" smtClean="0">
                <a:latin typeface="Calibri" pitchFamily="34" charset="0"/>
              </a:rPr>
            </a:br>
            <a:r>
              <a:rPr lang="hr-HR" sz="2400" smtClean="0">
                <a:latin typeface="Calibri" pitchFamily="34" charset="0"/>
              </a:rPr>
              <a:t>      Final </a:t>
            </a:r>
            <a:r>
              <a:rPr lang="hr-HR" sz="2400" dirty="0" smtClean="0">
                <a:latin typeface="Calibri" pitchFamily="34" charset="0"/>
              </a:rPr>
              <a:t>products are doors.  About 90% of doors, veneer and parquet is exported to the countries of the European Union, mostly to France, Germany, Poland and Italy. </a:t>
            </a:r>
            <a:br>
              <a:rPr lang="hr-HR" sz="2400" dirty="0" smtClean="0">
                <a:latin typeface="Calibri" pitchFamily="34" charset="0"/>
              </a:rPr>
            </a:br>
            <a:r>
              <a:rPr lang="hr-HR" sz="2400" dirty="0" smtClean="0">
                <a:latin typeface="Calibri" pitchFamily="34" charset="0"/>
              </a:rPr>
              <a:t>Bio-fuels are wooden pellets and wooden briquettes and about 50% is exported. 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Spačva, YEE, 11.2017\IMG_20171110_094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53283" cy="5136358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Spačva, YEE, 11.2017\IMG_20171110_095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5112568" cy="3837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98072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To protect wood from pests, logs are kept in water.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Marin\My Documents\Spačva, YEE, 11.2017\Copy of IMG_20171110_105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5904657" cy="37682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76470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     In order to protect people who live near the factory and reduce </a:t>
            </a:r>
            <a:r>
              <a:rPr lang="hr-HR" sz="2400" dirty="0" smtClean="0">
                <a:latin typeface="Calibri" pitchFamily="34" charset="0"/>
              </a:rPr>
              <a:t>noise, </a:t>
            </a:r>
            <a:r>
              <a:rPr lang="hr-HR" sz="2400" dirty="0" smtClean="0">
                <a:latin typeface="Calibri" pitchFamily="34" charset="0"/>
              </a:rPr>
              <a:t>“Spačva” bulit </a:t>
            </a:r>
            <a:r>
              <a:rPr lang="hr-HR" sz="2400" b="1" dirty="0" smtClean="0">
                <a:latin typeface="Calibri" pitchFamily="34" charset="0"/>
              </a:rPr>
              <a:t>noise barrier.  </a:t>
            </a:r>
            <a:endParaRPr lang="hr-HR" sz="2400" b="1" dirty="0">
              <a:latin typeface="Calibri" pitchFamily="34" charset="0"/>
            </a:endParaRPr>
          </a:p>
        </p:txBody>
      </p:sp>
      <p:pic>
        <p:nvPicPr>
          <p:cNvPr id="2" name="Picture 2" descr="C:\Documents and Settings\Marin\My Documents\Spačva, YEE, 11.2017\IMG_20171110_105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824536" cy="355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Spačva, YEE, 11.2017\IMG_20171110_095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44416" cy="2808905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Spačva, YEE, 11.2017\IMG_20171110_095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968" y="476672"/>
            <a:ext cx="4483442" cy="5976664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Spačva, YEE, 11.2017\Copy of IMG_20171110_10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816424" cy="286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Spačva, YEE, 11.2017\IMG_20171110_104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984400" cy="2989630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Spačva, YEE, 11.2017\IMG_20171110_104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2656"/>
            <a:ext cx="3935465" cy="2952328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Spačva, YEE, 11.2017\IMG_20171110_104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754660" cy="5004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76470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   Wood must be dried first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Spačva, YEE, 11.2017\Copy of IMG_20171110_095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960440" cy="2973277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pačva, YEE, 11.2017\IMG_20171110_10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888432" cy="2916325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Spačva, YEE, 11.2017\IMG_20171110_100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032448" cy="30256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620688"/>
            <a:ext cx="38164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Calibri" pitchFamily="34" charset="0"/>
              </a:rPr>
              <a:t/>
            </a:r>
            <a:br>
              <a:rPr lang="hr-HR" sz="2400" b="1" dirty="0" smtClean="0">
                <a:latin typeface="Calibri" pitchFamily="34" charset="0"/>
              </a:rPr>
            </a:br>
            <a:r>
              <a:rPr lang="hr-HR" sz="2400" b="1" dirty="0" smtClean="0">
                <a:latin typeface="Calibri" pitchFamily="34" charset="0"/>
              </a:rPr>
              <a:t>            </a:t>
            </a:r>
            <a:r>
              <a:rPr lang="hr-HR" sz="2800" b="1" dirty="0" smtClean="0">
                <a:latin typeface="Calibri" pitchFamily="34" charset="0"/>
              </a:rPr>
              <a:t> Veneer</a:t>
            </a:r>
            <a:r>
              <a:rPr lang="hr-HR" sz="2400" b="1" dirty="0" smtClean="0">
                <a:latin typeface="Calibri" pitchFamily="34" charset="0"/>
              </a:rPr>
              <a:t/>
            </a:r>
            <a:br>
              <a:rPr lang="hr-HR" sz="2400" b="1" dirty="0" smtClean="0">
                <a:latin typeface="Calibri" pitchFamily="34" charset="0"/>
              </a:rPr>
            </a:br>
            <a:r>
              <a:rPr lang="hr-HR" sz="2400" b="1" dirty="0" smtClean="0">
                <a:latin typeface="Calibri" pitchFamily="34" charset="0"/>
              </a:rPr>
              <a:t/>
            </a:r>
            <a:br>
              <a:rPr lang="hr-HR" sz="2400" b="1" dirty="0" smtClean="0">
                <a:latin typeface="Calibri" pitchFamily="34" charset="0"/>
              </a:rPr>
            </a:br>
            <a:endParaRPr lang="hr-HR" sz="2400" b="1" dirty="0" smtClean="0">
              <a:latin typeface="Calibri" pitchFamily="34" charset="0"/>
            </a:endParaRPr>
          </a:p>
          <a:p>
            <a:r>
              <a:rPr lang="hr-HR" sz="2400" dirty="0" smtClean="0">
                <a:latin typeface="Calibri" pitchFamily="34" charset="0"/>
              </a:rPr>
              <a:t>  -only 0,57 mm thick</a:t>
            </a:r>
            <a:endParaRPr lang="hr-H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113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9</cp:revision>
  <dcterms:created xsi:type="dcterms:W3CDTF">2017-11-12T18:18:58Z</dcterms:created>
  <dcterms:modified xsi:type="dcterms:W3CDTF">2017-11-12T19:34:25Z</dcterms:modified>
</cp:coreProperties>
</file>